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0" r:id="rId3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y="6858000" cx="12192000"/>
  <p:notesSz cx="7772400" cy="10058400"/>
  <p:embeddedFontLst>
    <p:embeddedFont>
      <p:font typeface="Ubuntu Sans"/>
      <p:regular r:id="rId37"/>
      <p:bold r:id="rId38"/>
      <p:italic r:id="rId39"/>
      <p:boldItalic r:id="rId40"/>
    </p:embeddedFont>
    <p:embeddedFont>
      <p:font typeface="Fira Code"/>
      <p:regular r:id="rId41"/>
      <p:bold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UbuntuSans-boldItalic.fntdata"/><Relationship Id="rId20" Type="http://schemas.openxmlformats.org/officeDocument/2006/relationships/slide" Target="slides/slide16.xml"/><Relationship Id="rId42" Type="http://schemas.openxmlformats.org/officeDocument/2006/relationships/font" Target="fonts/FiraCode-bold.fntdata"/><Relationship Id="rId41" Type="http://schemas.openxmlformats.org/officeDocument/2006/relationships/font" Target="fonts/FiraCode-regular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font" Target="fonts/UbuntuSans-regular.fntdata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font" Target="fonts/UbuntuSans-italic.fntdata"/><Relationship Id="rId16" Type="http://schemas.openxmlformats.org/officeDocument/2006/relationships/slide" Target="slides/slide12.xml"/><Relationship Id="rId38" Type="http://schemas.openxmlformats.org/officeDocument/2006/relationships/font" Target="fonts/UbuntuSans-bold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" name="Google Shape;20;p2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Google Shape;13;p1"/>
          <p:cNvSpPr txBox="1"/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" name="Google Shape;14;p1"/>
          <p:cNvSpPr txBox="1"/>
          <p:nvPr>
            <p:ph idx="1"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4" Type="http://schemas.openxmlformats.org/officeDocument/2006/relationships/image" Target="../media/image3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3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3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3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3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hyperlink" Target="https://drive.google.com/file/d/1FRoj-P3XzYr6FafIL0VAKVuEucKlTUUz/view" TargetMode="External"/><Relationship Id="rId4" Type="http://schemas.openxmlformats.org/officeDocument/2006/relationships/image" Target="../media/image2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32.png"/><Relationship Id="rId4" Type="http://schemas.openxmlformats.org/officeDocument/2006/relationships/hyperlink" Target="https://www.sciber.io/" TargetMode="External"/><Relationship Id="rId5" Type="http://schemas.openxmlformats.org/officeDocument/2006/relationships/hyperlink" Target="https://www.sciber.io/" TargetMode="External"/><Relationship Id="rId6" Type="http://schemas.openxmlformats.org/officeDocument/2006/relationships/hyperlink" Target="https://sciber.careers.haileyhr.app/" TargetMode="External"/><Relationship Id="rId7" Type="http://schemas.openxmlformats.org/officeDocument/2006/relationships/hyperlink" Target="https://sciber.careers.haileyhr.ap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4"/>
          <p:cNvSpPr/>
          <p:nvPr/>
        </p:nvSpPr>
        <p:spPr>
          <a:xfrm>
            <a:off x="0" y="0"/>
            <a:ext cx="6995100" cy="6858000"/>
          </a:xfrm>
          <a:prstGeom prst="rect">
            <a:avLst/>
          </a:prstGeom>
          <a:solidFill>
            <a:srgbClr val="08111A">
              <a:alpha val="93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4"/>
          <p:cNvSpPr/>
          <p:nvPr/>
        </p:nvSpPr>
        <p:spPr>
          <a:xfrm>
            <a:off x="512064" y="566928"/>
            <a:ext cx="63900" cy="5349300"/>
          </a:xfrm>
          <a:prstGeom prst="rect">
            <a:avLst/>
          </a:prstGeom>
          <a:solidFill>
            <a:srgbClr val="69B7C8">
              <a:alpha val="93000"/>
            </a:srgbClr>
          </a:solidFill>
          <a:ln cap="flat" cmpd="sng" w="15875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4"/>
          <p:cNvSpPr txBox="1"/>
          <p:nvPr/>
        </p:nvSpPr>
        <p:spPr>
          <a:xfrm>
            <a:off x="841248" y="658368"/>
            <a:ext cx="53034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MALMÖ 2600 · 2 OCTOBER 2026</a:t>
            </a:r>
            <a:endParaRPr b="1" sz="1300">
              <a:solidFill>
                <a:srgbClr val="69B7C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  <p:sp>
        <p:nvSpPr>
          <p:cNvPr id="34" name="Google Shape;34;p4"/>
          <p:cNvSpPr txBox="1"/>
          <p:nvPr/>
        </p:nvSpPr>
        <p:spPr>
          <a:xfrm>
            <a:off x="822960" y="1298448"/>
            <a:ext cx="5669400" cy="16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INTERMEDIATE</a:t>
            </a:r>
            <a:endParaRPr b="1" sz="4200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HACKING</a:t>
            </a:r>
            <a:endParaRPr b="1" sz="4200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5" name="Google Shape;35;p4"/>
          <p:cNvSpPr txBox="1"/>
          <p:nvPr/>
        </p:nvSpPr>
        <p:spPr>
          <a:xfrm>
            <a:off x="859536" y="3218688"/>
            <a:ext cx="53949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ONE TUNNEL. TWO STORIES.</a:t>
            </a:r>
            <a:endParaRPr b="1" sz="2200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6" name="Google Shape;36;p4"/>
          <p:cNvSpPr txBox="1"/>
          <p:nvPr/>
        </p:nvSpPr>
        <p:spPr>
          <a:xfrm>
            <a:off x="868680" y="4096512"/>
            <a:ext cx="544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A9BAC5"/>
                </a:solidFill>
                <a:latin typeface="Fira Code"/>
                <a:ea typeface="Fira Code"/>
                <a:cs typeface="Fira Code"/>
                <a:sym typeface="Fira Code"/>
              </a:rPr>
              <a:t>PUBLIC FOOTHOLD   →   PRIVATE DATA   +   SYSTEM</a:t>
            </a:r>
            <a:endParaRPr b="1">
              <a:solidFill>
                <a:srgbClr val="A9BAC5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  <p:sp>
        <p:nvSpPr>
          <p:cNvPr id="37" name="Google Shape;37;p4"/>
          <p:cNvSpPr txBox="1"/>
          <p:nvPr/>
        </p:nvSpPr>
        <p:spPr>
          <a:xfrm>
            <a:off x="868680" y="4956048"/>
            <a:ext cx="53034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A story about changing position, access and authority.</a:t>
            </a:r>
            <a:endParaRPr sz="1700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0662" y="0"/>
            <a:ext cx="3859676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5"/>
          <p:cNvSpPr/>
          <p:nvPr/>
        </p:nvSpPr>
        <p:spPr>
          <a:xfrm>
            <a:off x="0" y="0"/>
            <a:ext cx="6309000" cy="6857700"/>
          </a:xfrm>
          <a:prstGeom prst="rect">
            <a:avLst/>
          </a:prstGeom>
          <a:solidFill>
            <a:srgbClr val="050A11"/>
          </a:solidFill>
          <a:ln cap="flat" cmpd="sng" w="19075">
            <a:solidFill>
              <a:srgbClr val="050A11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0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5"/>
          <p:cNvSpPr/>
          <p:nvPr/>
        </p:nvSpPr>
        <p:spPr>
          <a:xfrm>
            <a:off x="0" y="0"/>
            <a:ext cx="109500" cy="6857700"/>
          </a:xfrm>
          <a:prstGeom prst="rect">
            <a:avLst/>
          </a:prstGeom>
          <a:solidFill>
            <a:srgbClr val="4DB8FF"/>
          </a:solidFill>
          <a:ln cap="flat" cmpd="sng" w="19075">
            <a:solidFill>
              <a:srgbClr val="4DB8FF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0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5"/>
          <p:cNvSpPr/>
          <p:nvPr/>
        </p:nvSpPr>
        <p:spPr>
          <a:xfrm>
            <a:off x="685800" y="685800"/>
            <a:ext cx="1554000" cy="310800"/>
          </a:xfrm>
          <a:prstGeom prst="roundRect">
            <a:avLst>
              <a:gd fmla="val 16667" name="adj"/>
            </a:avLst>
          </a:prstGeom>
          <a:solidFill>
            <a:srgbClr val="0C1B2A"/>
          </a:solidFill>
          <a:ln cap="flat" cmpd="sng" w="19075">
            <a:solidFill>
              <a:srgbClr val="4DB8FF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0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731520" y="754560"/>
            <a:ext cx="1462800" cy="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4DB8FF"/>
                </a:solidFill>
                <a:latin typeface="Ubuntu Sans"/>
                <a:ea typeface="Ubuntu Sans"/>
                <a:cs typeface="Ubuntu Sans"/>
                <a:sym typeface="Ubuntu Sans"/>
              </a:rPr>
              <a:t>OPERATOR + COPILOT</a:t>
            </a:r>
            <a:endParaRPr sz="800" strike="noStrike">
              <a:solidFill>
                <a:srgbClr val="FFFFFF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8" name="Google Shape;48;p5"/>
          <p:cNvSpPr/>
          <p:nvPr/>
        </p:nvSpPr>
        <p:spPr>
          <a:xfrm>
            <a:off x="685800" y="1508760"/>
            <a:ext cx="5120400" cy="11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rgbClr val="F4F7FB"/>
                </a:solidFill>
                <a:latin typeface="Ubuntu Sans"/>
                <a:ea typeface="Ubuntu Sans"/>
                <a:cs typeface="Ubuntu Sans"/>
                <a:sym typeface="Ubuntu Sans"/>
              </a:rPr>
              <a:t>CLAES // KRYSSAR</a:t>
            </a:r>
            <a:endParaRPr sz="3800">
              <a:solidFill>
                <a:srgbClr val="F4F7FB"/>
              </a:solidFill>
              <a:latin typeface="Ubuntu Sans"/>
              <a:ea typeface="Ubuntu Sans"/>
              <a:cs typeface="Ubuntu Sans"/>
              <a:sym typeface="Ubuntu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rgbClr val="F4F7FB"/>
                </a:solidFill>
                <a:latin typeface="Ubuntu Sans"/>
                <a:ea typeface="Ubuntu Sans"/>
                <a:cs typeface="Ubuntu Sans"/>
                <a:sym typeface="Ubuntu Sans"/>
              </a:rPr>
              <a:t>+ CODEX</a:t>
            </a:r>
            <a:endParaRPr sz="3800">
              <a:solidFill>
                <a:srgbClr val="FFFFFF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9" name="Google Shape;49;p5"/>
          <p:cNvSpPr/>
          <p:nvPr/>
        </p:nvSpPr>
        <p:spPr>
          <a:xfrm>
            <a:off x="713160" y="3246120"/>
            <a:ext cx="5120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4DB8FF"/>
                </a:solidFill>
                <a:latin typeface="Ubuntu Sans"/>
                <a:ea typeface="Ubuntu Sans"/>
                <a:cs typeface="Ubuntu Sans"/>
                <a:sym typeface="Ubuntu Sans"/>
              </a:rPr>
              <a:t>CHAOS GREMLIN ENGINEERING</a:t>
            </a:r>
            <a:endParaRPr sz="2100" strike="noStrike">
              <a:solidFill>
                <a:srgbClr val="FFFFFF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0" name="Google Shape;50;p5"/>
          <p:cNvSpPr/>
          <p:nvPr/>
        </p:nvSpPr>
        <p:spPr>
          <a:xfrm>
            <a:off x="713160" y="3931920"/>
            <a:ext cx="5028900" cy="5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9FB2CA"/>
                </a:solidFill>
                <a:latin typeface="Ubuntu Sans"/>
                <a:ea typeface="Ubuntu Sans"/>
                <a:cs typeface="Ubuntu Sans"/>
                <a:sym typeface="Ubuntu Sans"/>
              </a:rPr>
              <a:t>Security engineer in Malmö.</a:t>
            </a:r>
            <a:endParaRPr sz="1600">
              <a:solidFill>
                <a:srgbClr val="9FB2CA"/>
              </a:solidFill>
              <a:latin typeface="Ubuntu Sans"/>
              <a:ea typeface="Ubuntu Sans"/>
              <a:cs typeface="Ubuntu Sans"/>
              <a:sym typeface="Ubuntu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9FB2CA"/>
                </a:solidFill>
                <a:latin typeface="Ubuntu Sans"/>
                <a:ea typeface="Ubuntu Sans"/>
                <a:cs typeface="Ubuntu Sans"/>
                <a:sym typeface="Ubuntu Sans"/>
              </a:rPr>
              <a:t>Purple-team labs, practical automation + AI.</a:t>
            </a:r>
            <a:endParaRPr sz="1600">
              <a:solidFill>
                <a:srgbClr val="FFFFFF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1" name="Google Shape;51;p5"/>
          <p:cNvSpPr txBox="1"/>
          <p:nvPr/>
        </p:nvSpPr>
        <p:spPr>
          <a:xfrm>
            <a:off x="713160" y="5303520"/>
            <a:ext cx="516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kryssar.se  ·  github.com/kryssar</a:t>
            </a:r>
            <a:endParaRPr b="1" sz="1050">
              <a:solidFill>
                <a:srgbClr val="69B7C8"/>
              </a:solidFill>
              <a:latin typeface="Fira Code"/>
              <a:ea typeface="Fira Code"/>
              <a:cs typeface="Fira Code"/>
              <a:sym typeface="Fira Cod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linkedin.com/in/claesgyllhamn</a:t>
            </a:r>
            <a:endParaRPr b="1" sz="1050">
              <a:solidFill>
                <a:srgbClr val="69B7C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6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THESIS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What makes this intermediate?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0" name="Google Shape;60;p6"/>
          <p:cNvSpPr/>
          <p:nvPr/>
        </p:nvSpPr>
        <p:spPr>
          <a:xfrm>
            <a:off x="530280" y="1261800"/>
            <a:ext cx="10881000" cy="219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Short version: pattern recognition.</a:t>
            </a:r>
            <a:endParaRPr sz="12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1" name="Google Shape;61;p6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03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640080" y="2011680"/>
            <a:ext cx="3428640" cy="237708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6"/>
          <p:cNvSpPr/>
          <p:nvPr/>
        </p:nvSpPr>
        <p:spPr>
          <a:xfrm>
            <a:off x="822960" y="2423160"/>
            <a:ext cx="3062880" cy="3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OBSERVE</a:t>
            </a:r>
            <a:endParaRPr sz="18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4" name="Google Shape;64;p6"/>
          <p:cNvSpPr/>
          <p:nvPr/>
        </p:nvSpPr>
        <p:spPr>
          <a:xfrm>
            <a:off x="960120" y="3063240"/>
            <a:ext cx="2788560" cy="4640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Gather enough data to see the environment.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65" name="Google Shape;65;p6"/>
          <p:cNvCxnSpPr/>
          <p:nvPr/>
        </p:nvCxnSpPr>
        <p:spPr>
          <a:xfrm>
            <a:off x="4069080" y="3200400"/>
            <a:ext cx="41184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" name="Google Shape;66;p6"/>
          <p:cNvSpPr/>
          <p:nvPr/>
        </p:nvSpPr>
        <p:spPr>
          <a:xfrm>
            <a:off x="4480560" y="2011680"/>
            <a:ext cx="3428640" cy="237708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6"/>
          <p:cNvSpPr/>
          <p:nvPr/>
        </p:nvSpPr>
        <p:spPr>
          <a:xfrm>
            <a:off x="4663440" y="2423160"/>
            <a:ext cx="3062880" cy="3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HYPOTHESIZE</a:t>
            </a:r>
            <a:endParaRPr sz="18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8" name="Google Shape;68;p6"/>
          <p:cNvSpPr/>
          <p:nvPr/>
        </p:nvSpPr>
        <p:spPr>
          <a:xfrm>
            <a:off x="4800600" y="3063240"/>
            <a:ext cx="2788560" cy="4640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Hold several explanations and reduce uncertainty.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69" name="Google Shape;69;p6"/>
          <p:cNvCxnSpPr/>
          <p:nvPr/>
        </p:nvCxnSpPr>
        <p:spPr>
          <a:xfrm>
            <a:off x="7909560" y="3200400"/>
            <a:ext cx="41184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6"/>
          <p:cNvSpPr/>
          <p:nvPr/>
        </p:nvSpPr>
        <p:spPr>
          <a:xfrm>
            <a:off x="8321040" y="2011680"/>
            <a:ext cx="3428640" cy="237708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8503920" y="2423160"/>
            <a:ext cx="3062880" cy="3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REPOSITION</a:t>
            </a:r>
            <a:endParaRPr sz="18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2" name="Google Shape;72;p6"/>
          <p:cNvSpPr/>
          <p:nvPr/>
        </p:nvSpPr>
        <p:spPr>
          <a:xfrm>
            <a:off x="8641080" y="3063240"/>
            <a:ext cx="2788560" cy="4640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Choose the action that changes capability.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3" name="Google Shape;73;p6"/>
          <p:cNvSpPr/>
          <p:nvPr/>
        </p:nvSpPr>
        <p:spPr>
          <a:xfrm>
            <a:off x="640080" y="5074920"/>
            <a:ext cx="10881000" cy="4028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Then prove what changed.</a:t>
            </a:r>
            <a:endParaRPr sz="24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74" name="Google Shape;74;p6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" name="Google Shape;75;p6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OUTSIDE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DVWA   ───   APP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7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INCIDENT ARC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83" name="Google Shape;83;p7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One breach becomes an internal attack path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84" name="Google Shape;84;p7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04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85" name="Google Shape;85;p7"/>
          <p:cNvSpPr/>
          <p:nvPr/>
        </p:nvSpPr>
        <p:spPr>
          <a:xfrm>
            <a:off x="685800" y="2011680"/>
            <a:ext cx="3428640" cy="22399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7"/>
          <p:cNvSpPr/>
          <p:nvPr/>
        </p:nvSpPr>
        <p:spPr>
          <a:xfrm>
            <a:off x="685800" y="2011680"/>
            <a:ext cx="63720" cy="22399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7"/>
          <p:cNvSpPr/>
          <p:nvPr/>
        </p:nvSpPr>
        <p:spPr>
          <a:xfrm>
            <a:off x="887040" y="2167200"/>
            <a:ext cx="30812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INITIAL ACCESS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88" name="Google Shape;88;p7"/>
          <p:cNvSpPr/>
          <p:nvPr/>
        </p:nvSpPr>
        <p:spPr>
          <a:xfrm>
            <a:off x="887040" y="2578680"/>
            <a:ext cx="3062880" cy="4640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The public web server “conveniently” delivers the payload.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89" name="Google Shape;89;p7"/>
          <p:cNvSpPr/>
          <p:nvPr/>
        </p:nvSpPr>
        <p:spPr>
          <a:xfrm>
            <a:off x="4480560" y="2011680"/>
            <a:ext cx="3428640" cy="22399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7"/>
          <p:cNvSpPr/>
          <p:nvPr/>
        </p:nvSpPr>
        <p:spPr>
          <a:xfrm>
            <a:off x="4480560" y="2011680"/>
            <a:ext cx="63720" cy="22399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7"/>
          <p:cNvSpPr/>
          <p:nvPr/>
        </p:nvSpPr>
        <p:spPr>
          <a:xfrm>
            <a:off x="4681800" y="2167200"/>
            <a:ext cx="30812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INTERNAL RECON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92" name="Google Shape;92;p7"/>
          <p:cNvSpPr/>
          <p:nvPr/>
        </p:nvSpPr>
        <p:spPr>
          <a:xfrm>
            <a:off x="4681800" y="2578680"/>
            <a:ext cx="3062880" cy="4640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The foothold reveals routes, services and trust relationships.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93" name="Google Shape;93;p7"/>
          <p:cNvSpPr/>
          <p:nvPr/>
        </p:nvSpPr>
        <p:spPr>
          <a:xfrm>
            <a:off x="8275320" y="2011680"/>
            <a:ext cx="3428640" cy="22399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7"/>
          <p:cNvSpPr/>
          <p:nvPr/>
        </p:nvSpPr>
        <p:spPr>
          <a:xfrm>
            <a:off x="8275320" y="2011680"/>
            <a:ext cx="63720" cy="22399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8476560" y="2167200"/>
            <a:ext cx="30812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TWO PAYOFFS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96" name="Google Shape;96;p7"/>
          <p:cNvSpPr/>
          <p:nvPr/>
        </p:nvSpPr>
        <p:spPr>
          <a:xfrm>
            <a:off x="8476560" y="2578680"/>
            <a:ext cx="3062880" cy="4640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Private data returns; developer context becomes SYSTEM.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97" name="Google Shape;97;p7"/>
          <p:cNvSpPr/>
          <p:nvPr/>
        </p:nvSpPr>
        <p:spPr>
          <a:xfrm>
            <a:off x="731520" y="5074920"/>
            <a:ext cx="10698120" cy="3571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Each decision changes what the attacker can do next.</a:t>
            </a:r>
            <a:endParaRPr sz="21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98" name="Google Shape;98;p7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" name="Google Shape;99;p7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OUTSIDE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DVWA   ───   APP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8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STORY MAP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07" name="Google Shape;107;p8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Outside, DMZ, inside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08" name="Google Shape;108;p8"/>
          <p:cNvSpPr/>
          <p:nvPr/>
        </p:nvSpPr>
        <p:spPr>
          <a:xfrm>
            <a:off x="530280" y="1261800"/>
            <a:ext cx="10881000" cy="219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Trust zones and relationships matter more than the number of machines.</a:t>
            </a:r>
            <a:endParaRPr sz="12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09" name="Google Shape;109;p8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05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10" name="Google Shape;110;p8"/>
          <p:cNvSpPr/>
          <p:nvPr/>
        </p:nvSpPr>
        <p:spPr>
          <a:xfrm>
            <a:off x="411480" y="1645920"/>
            <a:ext cx="3474360" cy="425160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8"/>
          <p:cNvSpPr/>
          <p:nvPr/>
        </p:nvSpPr>
        <p:spPr>
          <a:xfrm>
            <a:off x="594360" y="1847160"/>
            <a:ext cx="3108600" cy="1897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EXTERNAL / INTERNET</a:t>
            </a:r>
            <a:endParaRPr sz="10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12" name="Google Shape;112;p8"/>
          <p:cNvSpPr/>
          <p:nvPr/>
        </p:nvSpPr>
        <p:spPr>
          <a:xfrm>
            <a:off x="4114800" y="1645920"/>
            <a:ext cx="3108600" cy="425160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8"/>
          <p:cNvSpPr/>
          <p:nvPr/>
        </p:nvSpPr>
        <p:spPr>
          <a:xfrm>
            <a:off x="4297680" y="1847160"/>
            <a:ext cx="2742840" cy="1897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DMZ</a:t>
            </a:r>
            <a:endParaRPr sz="10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14" name="Google Shape;114;p8"/>
          <p:cNvSpPr/>
          <p:nvPr/>
        </p:nvSpPr>
        <p:spPr>
          <a:xfrm>
            <a:off x="7452360" y="1645920"/>
            <a:ext cx="4297320" cy="425160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8"/>
          <p:cNvSpPr/>
          <p:nvPr/>
        </p:nvSpPr>
        <p:spPr>
          <a:xfrm>
            <a:off x="7635240" y="1847160"/>
            <a:ext cx="3931560" cy="1897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INTERNAL</a:t>
            </a:r>
            <a:endParaRPr sz="10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16" name="Google Shape;116;p8"/>
          <p:cNvSpPr/>
          <p:nvPr/>
        </p:nvSpPr>
        <p:spPr>
          <a:xfrm>
            <a:off x="731520" y="2423160"/>
            <a:ext cx="27885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8"/>
          <p:cNvSpPr/>
          <p:nvPr/>
        </p:nvSpPr>
        <p:spPr>
          <a:xfrm>
            <a:off x="822960" y="2587680"/>
            <a:ext cx="26056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Hacktop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18" name="Google Shape;118;p8"/>
          <p:cNvSpPr/>
          <p:nvPr/>
        </p:nvSpPr>
        <p:spPr>
          <a:xfrm>
            <a:off x="804600" y="2980800"/>
            <a:ext cx="26424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attacker · 10.10.30.116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19" name="Google Shape;119;p8"/>
          <p:cNvSpPr/>
          <p:nvPr/>
        </p:nvSpPr>
        <p:spPr>
          <a:xfrm>
            <a:off x="731520" y="4251960"/>
            <a:ext cx="27885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8"/>
          <p:cNvSpPr/>
          <p:nvPr/>
        </p:nvSpPr>
        <p:spPr>
          <a:xfrm>
            <a:off x="822960" y="4416480"/>
            <a:ext cx="26056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External Tool Host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21" name="Google Shape;121;p8"/>
          <p:cNvSpPr/>
          <p:nvPr/>
        </p:nvSpPr>
        <p:spPr>
          <a:xfrm>
            <a:off x="804600" y="4809600"/>
            <a:ext cx="26424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CDN-backed staging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22" name="Google Shape;122;p8"/>
          <p:cNvSpPr/>
          <p:nvPr/>
        </p:nvSpPr>
        <p:spPr>
          <a:xfrm>
            <a:off x="4434840" y="3246120"/>
            <a:ext cx="246852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8"/>
          <p:cNvSpPr/>
          <p:nvPr/>
        </p:nvSpPr>
        <p:spPr>
          <a:xfrm>
            <a:off x="4526280" y="3410640"/>
            <a:ext cx="22856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Web Server / DVWA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24" name="Google Shape;124;p8"/>
          <p:cNvSpPr/>
          <p:nvPr/>
        </p:nvSpPr>
        <p:spPr>
          <a:xfrm>
            <a:off x="4507920" y="3803760"/>
            <a:ext cx="232236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DMZ foothold · 10.10.20.57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25" name="Google Shape;125;p8"/>
          <p:cNvSpPr/>
          <p:nvPr/>
        </p:nvSpPr>
        <p:spPr>
          <a:xfrm>
            <a:off x="7818120" y="2423160"/>
            <a:ext cx="342864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8"/>
          <p:cNvSpPr/>
          <p:nvPr/>
        </p:nvSpPr>
        <p:spPr>
          <a:xfrm>
            <a:off x="7909560" y="2587680"/>
            <a:ext cx="324576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Internal Auction Service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27" name="Google Shape;127;p8"/>
          <p:cNvSpPr/>
          <p:nvPr/>
        </p:nvSpPr>
        <p:spPr>
          <a:xfrm>
            <a:off x="7891200" y="2980800"/>
            <a:ext cx="328248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10.10.20.70:8090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28" name="Google Shape;128;p8"/>
          <p:cNvSpPr/>
          <p:nvPr/>
        </p:nvSpPr>
        <p:spPr>
          <a:xfrm>
            <a:off x="7818120" y="4251960"/>
            <a:ext cx="342864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8"/>
          <p:cNvSpPr/>
          <p:nvPr/>
        </p:nvSpPr>
        <p:spPr>
          <a:xfrm>
            <a:off x="7909560" y="4416480"/>
            <a:ext cx="324576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Developer Workstation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30" name="Google Shape;130;p8"/>
          <p:cNvSpPr/>
          <p:nvPr/>
        </p:nvSpPr>
        <p:spPr>
          <a:xfrm>
            <a:off x="7891200" y="4809600"/>
            <a:ext cx="328248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10.10.20.86:5985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131" name="Google Shape;131;p8"/>
          <p:cNvCxnSpPr/>
          <p:nvPr/>
        </p:nvCxnSpPr>
        <p:spPr>
          <a:xfrm>
            <a:off x="3520440" y="2926080"/>
            <a:ext cx="914700" cy="549000"/>
          </a:xfrm>
          <a:prstGeom prst="curvedConnector3">
            <a:avLst>
              <a:gd fmla="val 25002" name="adj1"/>
            </a:avLst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2" name="Google Shape;132;p8"/>
          <p:cNvCxnSpPr/>
          <p:nvPr/>
        </p:nvCxnSpPr>
        <p:spPr>
          <a:xfrm flipH="1" rot="10800000">
            <a:off x="3520440" y="3886080"/>
            <a:ext cx="914700" cy="850800"/>
          </a:xfrm>
          <a:prstGeom prst="curvedConnector3">
            <a:avLst>
              <a:gd fmla="val 25002" name="adj1"/>
            </a:avLst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3" name="Google Shape;133;p8"/>
          <p:cNvCxnSpPr/>
          <p:nvPr/>
        </p:nvCxnSpPr>
        <p:spPr>
          <a:xfrm flipH="1" rot="10800000">
            <a:off x="6903720" y="2926080"/>
            <a:ext cx="914700" cy="549000"/>
          </a:xfrm>
          <a:prstGeom prst="curvedConnector3">
            <a:avLst>
              <a:gd fmla="val 25002" name="adj1"/>
            </a:avLst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4" name="Google Shape;134;p8"/>
          <p:cNvCxnSpPr/>
          <p:nvPr/>
        </p:nvCxnSpPr>
        <p:spPr>
          <a:xfrm>
            <a:off x="6903720" y="3977280"/>
            <a:ext cx="914700" cy="732300"/>
          </a:xfrm>
          <a:prstGeom prst="curvedConnector3">
            <a:avLst>
              <a:gd fmla="val 25002" name="adj1"/>
            </a:avLst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5" name="Google Shape;135;p8"/>
          <p:cNvSpPr/>
          <p:nvPr/>
        </p:nvSpPr>
        <p:spPr>
          <a:xfrm>
            <a:off x="594360" y="5950530"/>
            <a:ext cx="77721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Malcolm observes traffic around DVWA. Sysmon observes Windows.</a:t>
            </a:r>
            <a:endParaRPr sz="10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136" name="Google Shape;136;p8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" name="Google Shape;137;p8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OUTSIDE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DVWA   ───   APP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9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ENTRY POINT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45" name="Google Shape;145;p9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One click. One delivery route.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46" name="Google Shape;146;p9"/>
          <p:cNvSpPr/>
          <p:nvPr/>
        </p:nvSpPr>
        <p:spPr>
          <a:xfrm>
            <a:off x="530280" y="1261800"/>
            <a:ext cx="10881000" cy="219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A familiar workflow turns the public web server into our way inside.</a:t>
            </a:r>
            <a:endParaRPr sz="12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47" name="Google Shape;147;p9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06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48" name="Google Shape;148;p9"/>
          <p:cNvSpPr/>
          <p:nvPr/>
        </p:nvSpPr>
        <p:spPr>
          <a:xfrm>
            <a:off x="594360" y="2560320"/>
            <a:ext cx="292572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9"/>
          <p:cNvSpPr/>
          <p:nvPr/>
        </p:nvSpPr>
        <p:spPr>
          <a:xfrm>
            <a:off x="685800" y="2724840"/>
            <a:ext cx="27428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THE CLICK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50" name="Google Shape;150;p9"/>
          <p:cNvSpPr/>
          <p:nvPr/>
        </p:nvSpPr>
        <p:spPr>
          <a:xfrm>
            <a:off x="667440" y="3117960"/>
            <a:ext cx="277956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one believable moment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51" name="Google Shape;151;p9"/>
          <p:cNvSpPr/>
          <p:nvPr/>
        </p:nvSpPr>
        <p:spPr>
          <a:xfrm>
            <a:off x="4617720" y="2560320"/>
            <a:ext cx="292572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"/>
          <p:cNvSpPr/>
          <p:nvPr/>
        </p:nvSpPr>
        <p:spPr>
          <a:xfrm>
            <a:off x="4709160" y="2724840"/>
            <a:ext cx="27428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THE DELIVERY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53" name="Google Shape;153;p9"/>
          <p:cNvSpPr/>
          <p:nvPr/>
        </p:nvSpPr>
        <p:spPr>
          <a:xfrm>
            <a:off x="4690800" y="3117960"/>
            <a:ext cx="277956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payload crosses the boundary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54" name="Google Shape;154;p9"/>
          <p:cNvSpPr/>
          <p:nvPr/>
        </p:nvSpPr>
        <p:spPr>
          <a:xfrm>
            <a:off x="8641080" y="2560320"/>
            <a:ext cx="292572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9"/>
          <p:cNvSpPr/>
          <p:nvPr/>
        </p:nvSpPr>
        <p:spPr>
          <a:xfrm>
            <a:off x="8732520" y="2724840"/>
            <a:ext cx="27428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THE FOOTHOLD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56" name="Google Shape;156;p9"/>
          <p:cNvSpPr/>
          <p:nvPr/>
        </p:nvSpPr>
        <p:spPr>
          <a:xfrm>
            <a:off x="8714160" y="3117960"/>
            <a:ext cx="277956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DVWA runs it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157" name="Google Shape;157;p9"/>
          <p:cNvCxnSpPr/>
          <p:nvPr/>
        </p:nvCxnSpPr>
        <p:spPr>
          <a:xfrm>
            <a:off x="3520440" y="3053880"/>
            <a:ext cx="109764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8" name="Google Shape;158;p9"/>
          <p:cNvCxnSpPr/>
          <p:nvPr/>
        </p:nvCxnSpPr>
        <p:spPr>
          <a:xfrm>
            <a:off x="7543800" y="3053880"/>
            <a:ext cx="109764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9" name="Google Shape;159;p9"/>
          <p:cNvSpPr/>
          <p:nvPr/>
        </p:nvSpPr>
        <p:spPr>
          <a:xfrm>
            <a:off x="685800" y="4709160"/>
            <a:ext cx="10789560" cy="29628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THE FOOTHOLD STARTS CALLING OUT</a:t>
            </a:r>
            <a:endParaRPr sz="17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160" name="Google Shape;160;p9"/>
          <p:cNvCxnSpPr/>
          <p:nvPr/>
        </p:nvCxnSpPr>
        <p:spPr>
          <a:xfrm>
            <a:off x="685800" y="5166360"/>
            <a:ext cx="1079028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1" name="Google Shape;161;p9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2" name="Google Shape;162;p9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OUTSIDE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DVWA   ───   APP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0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DELIVERY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70" name="Google Shape;170;p10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The file crosses the Internet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71" name="Google Shape;171;p10"/>
          <p:cNvSpPr/>
          <p:nvPr/>
        </p:nvSpPr>
        <p:spPr>
          <a:xfrm>
            <a:off x="530280" y="1261800"/>
            <a:ext cx="10881000" cy="219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The delivery path puts our payload exactly where it needs to be.</a:t>
            </a:r>
            <a:endParaRPr sz="12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72" name="Google Shape;172;p10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07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73" name="Google Shape;173;p10"/>
          <p:cNvSpPr/>
          <p:nvPr/>
        </p:nvSpPr>
        <p:spPr>
          <a:xfrm>
            <a:off x="685800" y="2377440"/>
            <a:ext cx="27885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0"/>
          <p:cNvSpPr/>
          <p:nvPr/>
        </p:nvSpPr>
        <p:spPr>
          <a:xfrm>
            <a:off x="777240" y="2541960"/>
            <a:ext cx="26056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External Tool Host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75" name="Google Shape;175;p10"/>
          <p:cNvSpPr/>
          <p:nvPr/>
        </p:nvSpPr>
        <p:spPr>
          <a:xfrm>
            <a:off x="758880" y="2935080"/>
            <a:ext cx="26424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10.10.20.71:8080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76" name="Google Shape;176;p10"/>
          <p:cNvSpPr/>
          <p:nvPr/>
        </p:nvSpPr>
        <p:spPr>
          <a:xfrm>
            <a:off x="4709160" y="2377440"/>
            <a:ext cx="201132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0"/>
          <p:cNvSpPr/>
          <p:nvPr/>
        </p:nvSpPr>
        <p:spPr>
          <a:xfrm>
            <a:off x="4800600" y="2541960"/>
            <a:ext cx="18284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Internet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78" name="Google Shape;178;p10"/>
          <p:cNvSpPr/>
          <p:nvPr/>
        </p:nvSpPr>
        <p:spPr>
          <a:xfrm>
            <a:off x="4782240" y="2935080"/>
            <a:ext cx="186516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HTTP 200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79" name="Google Shape;179;p10"/>
          <p:cNvSpPr/>
          <p:nvPr/>
        </p:nvSpPr>
        <p:spPr>
          <a:xfrm>
            <a:off x="8001000" y="2377440"/>
            <a:ext cx="34743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0"/>
          <p:cNvSpPr/>
          <p:nvPr/>
        </p:nvSpPr>
        <p:spPr>
          <a:xfrm>
            <a:off x="8092440" y="2541960"/>
            <a:ext cx="32914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Web Server / DVWA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81" name="Google Shape;181;p10"/>
          <p:cNvSpPr/>
          <p:nvPr/>
        </p:nvSpPr>
        <p:spPr>
          <a:xfrm>
            <a:off x="8074080" y="2935080"/>
            <a:ext cx="33282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10.10.20.57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182" name="Google Shape;182;p10"/>
          <p:cNvCxnSpPr/>
          <p:nvPr/>
        </p:nvCxnSpPr>
        <p:spPr>
          <a:xfrm>
            <a:off x="3474720" y="2871000"/>
            <a:ext cx="123480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3" name="Google Shape;183;p10"/>
          <p:cNvCxnSpPr/>
          <p:nvPr/>
        </p:nvCxnSpPr>
        <p:spPr>
          <a:xfrm>
            <a:off x="6720840" y="2871000"/>
            <a:ext cx="128052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4" name="Google Shape;184;p10"/>
          <p:cNvSpPr/>
          <p:nvPr/>
        </p:nvSpPr>
        <p:spPr>
          <a:xfrm>
            <a:off x="3063240" y="4069080"/>
            <a:ext cx="6080400" cy="150840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0"/>
          <p:cNvSpPr/>
          <p:nvPr/>
        </p:nvSpPr>
        <p:spPr>
          <a:xfrm>
            <a:off x="3063240" y="4069080"/>
            <a:ext cx="63720" cy="150840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0"/>
          <p:cNvSpPr/>
          <p:nvPr/>
        </p:nvSpPr>
        <p:spPr>
          <a:xfrm>
            <a:off x="3264480" y="4224600"/>
            <a:ext cx="573300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THE PAYLOAD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87" name="Google Shape;187;p10"/>
          <p:cNvSpPr/>
          <p:nvPr/>
        </p:nvSpPr>
        <p:spPr>
          <a:xfrm>
            <a:off x="3264480" y="4636080"/>
            <a:ext cx="5714640" cy="72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orbital-agent-update.bin</a:t>
            </a:r>
            <a:br>
              <a:rPr lang="en-US" sz="15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5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application/x-executable</a:t>
            </a:r>
            <a:br>
              <a:rPr lang="en-US" sz="15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5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11,587,744 bytes</a:t>
            </a:r>
            <a:endParaRPr sz="15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188" name="Google Shape;188;p10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9" name="Google Shape;189;p10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OUTSIDE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DVWA   ───   APP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1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ATTACKER DECISION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97" name="Google Shape;197;p11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Defacement would be the easy ending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98" name="Google Shape;198;p11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08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199" name="Google Shape;199;p11"/>
          <p:cNvSpPr/>
          <p:nvPr/>
        </p:nvSpPr>
        <p:spPr>
          <a:xfrm>
            <a:off x="777240" y="1965960"/>
            <a:ext cx="3885840" cy="251424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1"/>
          <p:cNvSpPr/>
          <p:nvPr/>
        </p:nvSpPr>
        <p:spPr>
          <a:xfrm>
            <a:off x="777240" y="1965960"/>
            <a:ext cx="63720" cy="251424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1"/>
          <p:cNvSpPr/>
          <p:nvPr/>
        </p:nvSpPr>
        <p:spPr>
          <a:xfrm>
            <a:off x="978480" y="2121480"/>
            <a:ext cx="35384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PROVE WE WERE HERE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02" name="Google Shape;202;p11"/>
          <p:cNvSpPr/>
          <p:nvPr/>
        </p:nvSpPr>
        <p:spPr>
          <a:xfrm>
            <a:off x="978480" y="2532960"/>
            <a:ext cx="3520080" cy="7682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Deface the public page.</a:t>
            </a:r>
            <a:br>
              <a:rPr lang="en-US" sz="16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6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Visible, immediate and pedestrian.</a:t>
            </a:r>
            <a:endParaRPr sz="16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03" name="Google Shape;203;p11"/>
          <p:cNvSpPr/>
          <p:nvPr/>
        </p:nvSpPr>
        <p:spPr>
          <a:xfrm>
            <a:off x="5074920" y="1965960"/>
            <a:ext cx="6309000" cy="251424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1"/>
          <p:cNvSpPr/>
          <p:nvPr/>
        </p:nvSpPr>
        <p:spPr>
          <a:xfrm>
            <a:off x="5074920" y="1965960"/>
            <a:ext cx="63720" cy="251424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1"/>
          <p:cNvSpPr/>
          <p:nvPr/>
        </p:nvSpPr>
        <p:spPr>
          <a:xfrm>
            <a:off x="5276160" y="2121480"/>
            <a:ext cx="596160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LEARN WHAT THE FOOTHOLD IS WORTH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06" name="Google Shape;206;p11"/>
          <p:cNvSpPr/>
          <p:nvPr/>
        </p:nvSpPr>
        <p:spPr>
          <a:xfrm>
            <a:off x="5276160" y="2532960"/>
            <a:ext cx="5943240" cy="55548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Map routes, trust and reachable services before choosing the next action.</a:t>
            </a:r>
            <a:endParaRPr sz="17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07" name="Google Shape;207;p11"/>
          <p:cNvSpPr/>
          <p:nvPr/>
        </p:nvSpPr>
        <p:spPr>
          <a:xfrm>
            <a:off x="731520" y="5166360"/>
            <a:ext cx="10698120" cy="3722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Control is a result. Reconnaissance turns it into an attack path.</a:t>
            </a:r>
            <a:endParaRPr sz="22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208" name="Google Shape;208;p11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" name="Google Shape;209;p11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OUTSIDE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DVWA   ───   APP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2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CONSTRAINT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17" name="Google Shape;217;p12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Execution is not a route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18" name="Google Shape;218;p12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09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19" name="Google Shape;219;p12"/>
          <p:cNvSpPr/>
          <p:nvPr/>
        </p:nvSpPr>
        <p:spPr>
          <a:xfrm>
            <a:off x="777240" y="2743200"/>
            <a:ext cx="30171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2"/>
          <p:cNvSpPr/>
          <p:nvPr/>
        </p:nvSpPr>
        <p:spPr>
          <a:xfrm>
            <a:off x="868680" y="2907720"/>
            <a:ext cx="28342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Hacktop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850320" y="3300840"/>
            <a:ext cx="28710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outside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8366760" y="2743200"/>
            <a:ext cx="30171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/>
          <p:nvPr/>
        </p:nvSpPr>
        <p:spPr>
          <a:xfrm>
            <a:off x="8458200" y="2907720"/>
            <a:ext cx="28342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Web Server / DVWA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8439840" y="3300840"/>
            <a:ext cx="28710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inside DMZ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225" name="Google Shape;225;p12"/>
          <p:cNvCxnSpPr/>
          <p:nvPr/>
        </p:nvCxnSpPr>
        <p:spPr>
          <a:xfrm>
            <a:off x="3794760" y="2865120"/>
            <a:ext cx="4572300" cy="300"/>
          </a:xfrm>
          <a:prstGeom prst="straightConnector1">
            <a:avLst/>
          </a:prstGeom>
          <a:noFill/>
          <a:ln cap="flat" cmpd="sng" w="25400">
            <a:solidFill>
              <a:srgbClr val="29475A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26" name="Google Shape;226;p12"/>
          <p:cNvSpPr/>
          <p:nvPr/>
        </p:nvSpPr>
        <p:spPr>
          <a:xfrm>
            <a:off x="4709160" y="2331720"/>
            <a:ext cx="2742840" cy="3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INBOUND: BLOCKED</a:t>
            </a:r>
            <a:endParaRPr sz="18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227" name="Google Shape;227;p12"/>
          <p:cNvCxnSpPr/>
          <p:nvPr/>
        </p:nvCxnSpPr>
        <p:spPr>
          <a:xfrm flipH="1">
            <a:off x="3794820" y="3474720"/>
            <a:ext cx="4572300" cy="300"/>
          </a:xfrm>
          <a:prstGeom prst="straightConnector1">
            <a:avLst/>
          </a:prstGeom>
          <a:noFill/>
          <a:ln cap="flat" cmpd="sng" w="31750">
            <a:solidFill>
              <a:srgbClr val="69B7C8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228" name="Google Shape;228;p12"/>
          <p:cNvSpPr/>
          <p:nvPr/>
        </p:nvSpPr>
        <p:spPr>
          <a:xfrm>
            <a:off x="4709160" y="3977640"/>
            <a:ext cx="2742840" cy="55548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OUTBOUND: ALLOWED</a:t>
            </a:r>
            <a:endParaRPr sz="17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731520" y="5166360"/>
            <a:ext cx="10698120" cy="4028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So control travels in the direction the network already permits.</a:t>
            </a:r>
            <a:endParaRPr sz="24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230" name="Google Shape;230;p12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" name="Google Shape;231;p12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OUTSIDE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DVWA   ───   APP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3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CALLBACK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DVWA calls outward; access comes back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10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685800" y="2560320"/>
            <a:ext cx="292572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/>
          <p:nvPr/>
        </p:nvSpPr>
        <p:spPr>
          <a:xfrm>
            <a:off x="777240" y="2724840"/>
            <a:ext cx="27428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Hacktop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758880" y="3117960"/>
            <a:ext cx="277956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Chisel server · :18443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44" name="Google Shape;244;p13"/>
          <p:cNvSpPr/>
          <p:nvPr/>
        </p:nvSpPr>
        <p:spPr>
          <a:xfrm>
            <a:off x="4709160" y="2560320"/>
            <a:ext cx="228564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3"/>
          <p:cNvSpPr/>
          <p:nvPr/>
        </p:nvSpPr>
        <p:spPr>
          <a:xfrm>
            <a:off x="4800600" y="2724840"/>
            <a:ext cx="210276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Internet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46" name="Google Shape;246;p13"/>
          <p:cNvSpPr/>
          <p:nvPr/>
        </p:nvSpPr>
        <p:spPr>
          <a:xfrm>
            <a:off x="4782240" y="3117960"/>
            <a:ext cx="213948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HTTP 101 · WebSocket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47" name="Google Shape;247;p13"/>
          <p:cNvSpPr/>
          <p:nvPr/>
        </p:nvSpPr>
        <p:spPr>
          <a:xfrm>
            <a:off x="8229600" y="2560320"/>
            <a:ext cx="32457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8321040" y="2724840"/>
            <a:ext cx="30628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Web Server / DVWA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49" name="Google Shape;249;p13"/>
          <p:cNvSpPr/>
          <p:nvPr/>
        </p:nvSpPr>
        <p:spPr>
          <a:xfrm>
            <a:off x="8302680" y="3117960"/>
            <a:ext cx="30996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Chisel client · www-data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250" name="Google Shape;250;p13"/>
          <p:cNvCxnSpPr/>
          <p:nvPr/>
        </p:nvCxnSpPr>
        <p:spPr>
          <a:xfrm flipH="1">
            <a:off x="6995160" y="3054096"/>
            <a:ext cx="1234800" cy="30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1" name="Google Shape;251;p13"/>
          <p:cNvCxnSpPr/>
          <p:nvPr/>
        </p:nvCxnSpPr>
        <p:spPr>
          <a:xfrm flipH="1">
            <a:off x="3611820" y="3054096"/>
            <a:ext cx="1097700" cy="30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2" name="Google Shape;252;p13"/>
          <p:cNvSpPr/>
          <p:nvPr/>
        </p:nvSpPr>
        <p:spPr>
          <a:xfrm>
            <a:off x="1188720" y="4343400"/>
            <a:ext cx="4205880" cy="123408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3"/>
          <p:cNvSpPr/>
          <p:nvPr/>
        </p:nvSpPr>
        <p:spPr>
          <a:xfrm>
            <a:off x="1188720" y="4343400"/>
            <a:ext cx="63720" cy="123408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3"/>
          <p:cNvSpPr/>
          <p:nvPr/>
        </p:nvSpPr>
        <p:spPr>
          <a:xfrm>
            <a:off x="1389960" y="4498920"/>
            <a:ext cx="38584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Reverse SOCKS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55" name="Google Shape;255;p13"/>
          <p:cNvSpPr/>
          <p:nvPr/>
        </p:nvSpPr>
        <p:spPr>
          <a:xfrm>
            <a:off x="1389960" y="4910400"/>
            <a:ext cx="3840120" cy="4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127.0.0.1:11080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destination selected per request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56" name="Google Shape;256;p13"/>
          <p:cNvSpPr/>
          <p:nvPr/>
        </p:nvSpPr>
        <p:spPr>
          <a:xfrm>
            <a:off x="6812280" y="4343400"/>
            <a:ext cx="4205880" cy="123408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3"/>
          <p:cNvSpPr/>
          <p:nvPr/>
        </p:nvSpPr>
        <p:spPr>
          <a:xfrm>
            <a:off x="6812280" y="4343400"/>
            <a:ext cx="63720" cy="123408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3"/>
          <p:cNvSpPr/>
          <p:nvPr/>
        </p:nvSpPr>
        <p:spPr>
          <a:xfrm>
            <a:off x="7013520" y="4498920"/>
            <a:ext cx="38584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Fixed reverse forward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59" name="Google Shape;259;p13"/>
          <p:cNvSpPr/>
          <p:nvPr/>
        </p:nvSpPr>
        <p:spPr>
          <a:xfrm>
            <a:off x="7013520" y="4910400"/>
            <a:ext cx="3840120" cy="4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127.0.0.1:</a:t>
            </a: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18090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one selected service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260" name="Google Shape;260;p13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1" name="Google Shape;261;p13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DVWA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APP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4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BLUE SHADOW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69" name="Google Shape;269;p14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The tunnel introduced itself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70" name="Google Shape;270;p14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11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71" name="Google Shape;271;p14"/>
          <p:cNvSpPr/>
          <p:nvPr/>
        </p:nvSpPr>
        <p:spPr>
          <a:xfrm>
            <a:off x="685800" y="1691640"/>
            <a:ext cx="7314840" cy="39315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4"/>
          <p:cNvSpPr/>
          <p:nvPr/>
        </p:nvSpPr>
        <p:spPr>
          <a:xfrm>
            <a:off x="685800" y="1691640"/>
            <a:ext cx="7314840" cy="365400"/>
          </a:xfrm>
          <a:prstGeom prst="rect">
            <a:avLst/>
          </a:prstGeom>
          <a:solidFill>
            <a:srgbClr val="0A1826"/>
          </a:solidFill>
          <a:ln cap="flat" cmpd="sng" w="19075">
            <a:solidFill>
              <a:srgbClr val="253951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4"/>
          <p:cNvSpPr/>
          <p:nvPr/>
        </p:nvSpPr>
        <p:spPr>
          <a:xfrm>
            <a:off x="813960" y="1783080"/>
            <a:ext cx="56664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NETWORK VIEW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74" name="Google Shape;274;p14"/>
          <p:cNvSpPr/>
          <p:nvPr/>
        </p:nvSpPr>
        <p:spPr>
          <a:xfrm>
            <a:off x="1472040" y="1783080"/>
            <a:ext cx="638208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DVWA → HACKTOP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75" name="Google Shape;275;p14"/>
          <p:cNvSpPr/>
          <p:nvPr/>
        </p:nvSpPr>
        <p:spPr>
          <a:xfrm>
            <a:off x="868680" y="2221920"/>
            <a:ext cx="6949080" cy="102888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10.10.20.57 → 10.10.30.116:18443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HTTP 101 · WebSocket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Sec-WebSocket-Protocol: chisel-v3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76" name="Google Shape;276;p14"/>
          <p:cNvSpPr/>
          <p:nvPr/>
        </p:nvSpPr>
        <p:spPr>
          <a:xfrm>
            <a:off x="8275320" y="1874520"/>
            <a:ext cx="3154320" cy="23313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4"/>
          <p:cNvSpPr/>
          <p:nvPr/>
        </p:nvSpPr>
        <p:spPr>
          <a:xfrm>
            <a:off x="8275320" y="1874520"/>
            <a:ext cx="63720" cy="23313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4"/>
          <p:cNvSpPr/>
          <p:nvPr/>
        </p:nvSpPr>
        <p:spPr>
          <a:xfrm>
            <a:off x="8476560" y="2030040"/>
            <a:ext cx="280692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WHY BLUE CARES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79" name="Google Shape;279;p14"/>
          <p:cNvSpPr/>
          <p:nvPr/>
        </p:nvSpPr>
        <p:spPr>
          <a:xfrm>
            <a:off x="8476560" y="2441520"/>
            <a:ext cx="2788560" cy="102888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A public web server opens an unusual outbound WebSocket. The direction and protocol tell the story.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80" name="Google Shape;280;p14"/>
          <p:cNvSpPr/>
          <p:nvPr/>
        </p:nvSpPr>
        <p:spPr>
          <a:xfrm>
            <a:off x="8275320" y="4617720"/>
            <a:ext cx="3154320" cy="31068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4"/>
          <p:cNvSpPr/>
          <p:nvPr/>
        </p:nvSpPr>
        <p:spPr>
          <a:xfrm>
            <a:off x="8321040" y="4686480"/>
            <a:ext cx="306288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T1572 · PROTOCOL TUNNELING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282" name="Google Shape;282;p14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3" name="Google Shape;283;p14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DVWA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APP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5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POSITION CHANGE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Hacktop chooses; DVWA originates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12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594360" y="2743200"/>
            <a:ext cx="27885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685800" y="2907720"/>
            <a:ext cx="26056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Hacktop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667440" y="3300840"/>
            <a:ext cx="26424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operator intent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4709160" y="2743200"/>
            <a:ext cx="27885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4800600" y="2907720"/>
            <a:ext cx="26056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DVWA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4782240" y="3300840"/>
            <a:ext cx="26424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observed network source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8823960" y="2743200"/>
            <a:ext cx="27885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8915400" y="2907720"/>
            <a:ext cx="26056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Internal destination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01" name="Google Shape;301;p15"/>
          <p:cNvSpPr/>
          <p:nvPr/>
        </p:nvSpPr>
        <p:spPr>
          <a:xfrm>
            <a:off x="8897040" y="3300840"/>
            <a:ext cx="26424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selected by operator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302" name="Google Shape;302;p15"/>
          <p:cNvCxnSpPr/>
          <p:nvPr/>
        </p:nvCxnSpPr>
        <p:spPr>
          <a:xfrm>
            <a:off x="3383280" y="3236760"/>
            <a:ext cx="132624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3" name="Google Shape;303;p15"/>
          <p:cNvCxnSpPr/>
          <p:nvPr/>
        </p:nvCxnSpPr>
        <p:spPr>
          <a:xfrm>
            <a:off x="7497720" y="3236760"/>
            <a:ext cx="132660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4" name="Google Shape;304;p15"/>
          <p:cNvSpPr/>
          <p:nvPr/>
        </p:nvSpPr>
        <p:spPr>
          <a:xfrm>
            <a:off x="731520" y="4846320"/>
            <a:ext cx="10698120" cy="4028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We did not become DVWA. We asked DVWA to connect for us.</a:t>
            </a:r>
            <a:endParaRPr sz="24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305" name="Google Shape;305;p15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6" name="Google Shape;306;p15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DVWA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APP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6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BOUNDED DISCOVERY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Root changes what DVWA can tell us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15" name="Google Shape;315;p16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13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16" name="Google Shape;316;p16"/>
          <p:cNvSpPr/>
          <p:nvPr/>
        </p:nvSpPr>
        <p:spPr>
          <a:xfrm>
            <a:off x="685800" y="1965960"/>
            <a:ext cx="3428640" cy="23313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6"/>
          <p:cNvSpPr/>
          <p:nvPr/>
        </p:nvSpPr>
        <p:spPr>
          <a:xfrm>
            <a:off x="685800" y="1965960"/>
            <a:ext cx="63720" cy="23313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887040" y="2121480"/>
            <a:ext cx="30812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ROOT ON LINUX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887040" y="2532960"/>
            <a:ext cx="3062880" cy="49428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DVWA is ours, so we watch its network conversations.</a:t>
            </a:r>
            <a:endParaRPr sz="15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4480560" y="1965960"/>
            <a:ext cx="3428640" cy="23313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4480560" y="1965960"/>
            <a:ext cx="63720" cy="23313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6"/>
          <p:cNvSpPr/>
          <p:nvPr/>
        </p:nvSpPr>
        <p:spPr>
          <a:xfrm>
            <a:off x="4681800" y="2121480"/>
            <a:ext cx="30812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TRAFFIC PATTERN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4681800" y="2532960"/>
            <a:ext cx="3062880" cy="49428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Repeated WebSocket traffic points to an internal auction service.</a:t>
            </a:r>
            <a:endParaRPr sz="15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24" name="Google Shape;324;p16"/>
          <p:cNvSpPr/>
          <p:nvPr/>
        </p:nvSpPr>
        <p:spPr>
          <a:xfrm>
            <a:off x="8275320" y="1965960"/>
            <a:ext cx="3428640" cy="23313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6"/>
          <p:cNvSpPr/>
          <p:nvPr/>
        </p:nvSpPr>
        <p:spPr>
          <a:xfrm>
            <a:off x="8275320" y="1965960"/>
            <a:ext cx="63720" cy="23313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8476560" y="2121480"/>
            <a:ext cx="30812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SECOND LEAD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27" name="Google Shape;327;p16"/>
          <p:cNvSpPr/>
          <p:nvPr/>
        </p:nvSpPr>
        <p:spPr>
          <a:xfrm>
            <a:off x="8476560" y="2532960"/>
            <a:ext cx="3062880" cy="49428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Management traffic reveals a developer workstation.</a:t>
            </a:r>
            <a:endParaRPr sz="15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28" name="Google Shape;328;p16"/>
          <p:cNvSpPr/>
          <p:nvPr/>
        </p:nvSpPr>
        <p:spPr>
          <a:xfrm>
            <a:off x="731520" y="5074920"/>
            <a:ext cx="10698120" cy="3571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The network tells us where to look before we scan.</a:t>
            </a:r>
            <a:endParaRPr sz="21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329" name="Google Shape;329;p16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0" name="Google Shape;330;p16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DVWA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APP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17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METHOD SELECTION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38" name="Google Shape;338;p17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Why reverse SOCKS?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39" name="Google Shape;339;p17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14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40" name="Google Shape;340;p17"/>
          <p:cNvSpPr/>
          <p:nvPr/>
        </p:nvSpPr>
        <p:spPr>
          <a:xfrm>
            <a:off x="685800" y="1965960"/>
            <a:ext cx="3428640" cy="251424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7"/>
          <p:cNvSpPr/>
          <p:nvPr/>
        </p:nvSpPr>
        <p:spPr>
          <a:xfrm>
            <a:off x="685800" y="1965960"/>
            <a:ext cx="63720" cy="251424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7"/>
          <p:cNvSpPr/>
          <p:nvPr/>
        </p:nvSpPr>
        <p:spPr>
          <a:xfrm>
            <a:off x="887040" y="2121480"/>
            <a:ext cx="30812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REVERSE SHELL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43" name="Google Shape;343;p17"/>
          <p:cNvSpPr/>
          <p:nvPr/>
        </p:nvSpPr>
        <p:spPr>
          <a:xfrm>
            <a:off x="887040" y="2532960"/>
            <a:ext cx="3062880" cy="4640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One destination at a time. Useful—but too narrow.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44" name="Google Shape;344;p17"/>
          <p:cNvSpPr/>
          <p:nvPr/>
        </p:nvSpPr>
        <p:spPr>
          <a:xfrm>
            <a:off x="4480560" y="1965960"/>
            <a:ext cx="3428640" cy="251424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7"/>
          <p:cNvSpPr/>
          <p:nvPr/>
        </p:nvSpPr>
        <p:spPr>
          <a:xfrm>
            <a:off x="4480560" y="1965960"/>
            <a:ext cx="63720" cy="251424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7"/>
          <p:cNvSpPr/>
          <p:nvPr/>
        </p:nvSpPr>
        <p:spPr>
          <a:xfrm>
            <a:off x="4681800" y="2121480"/>
            <a:ext cx="30812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BROAD ROUTED TUNNEL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47" name="Google Shape;347;p17"/>
          <p:cNvSpPr/>
          <p:nvPr/>
        </p:nvSpPr>
        <p:spPr>
          <a:xfrm>
            <a:off x="4681800" y="2532960"/>
            <a:ext cx="3062880" cy="4640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More reach than this story needs.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48" name="Google Shape;348;p17"/>
          <p:cNvSpPr/>
          <p:nvPr/>
        </p:nvSpPr>
        <p:spPr>
          <a:xfrm>
            <a:off x="8275320" y="1965960"/>
            <a:ext cx="3428640" cy="251424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7"/>
          <p:cNvSpPr/>
          <p:nvPr/>
        </p:nvSpPr>
        <p:spPr>
          <a:xfrm>
            <a:off x="8275320" y="1965960"/>
            <a:ext cx="63720" cy="251424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7"/>
          <p:cNvSpPr/>
          <p:nvPr/>
        </p:nvSpPr>
        <p:spPr>
          <a:xfrm>
            <a:off x="8476560" y="2121480"/>
            <a:ext cx="30812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REVERSE SOCKS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51" name="Google Shape;351;p17"/>
          <p:cNvSpPr/>
          <p:nvPr/>
        </p:nvSpPr>
        <p:spPr>
          <a:xfrm>
            <a:off x="8476560" y="2532960"/>
            <a:ext cx="3062880" cy="4640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One outbound channel; choose each observed destination.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52" name="Google Shape;352;p17"/>
          <p:cNvSpPr/>
          <p:nvPr/>
        </p:nvSpPr>
        <p:spPr>
          <a:xfrm>
            <a:off x="4251960" y="5166360"/>
            <a:ext cx="3702960" cy="31068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7"/>
          <p:cNvSpPr/>
          <p:nvPr/>
        </p:nvSpPr>
        <p:spPr>
          <a:xfrm>
            <a:off x="4297680" y="5235120"/>
            <a:ext cx="361152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BEST FIT FOR TWO OBSERVED LEADS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354" name="Google Shape;354;p17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5" name="Google Shape;355;p17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DVWA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APP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18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RECON RESULT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63" name="Google Shape;363;p18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We test the leads—not the subnet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64" name="Google Shape;364;p18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15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65" name="Google Shape;365;p18"/>
          <p:cNvSpPr/>
          <p:nvPr/>
        </p:nvSpPr>
        <p:spPr>
          <a:xfrm>
            <a:off x="685800" y="1874520"/>
            <a:ext cx="10789560" cy="82260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8"/>
          <p:cNvSpPr/>
          <p:nvPr/>
        </p:nvSpPr>
        <p:spPr>
          <a:xfrm>
            <a:off x="914400" y="2103120"/>
            <a:ext cx="109692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CLOSED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67" name="Google Shape;367;p18"/>
          <p:cNvSpPr/>
          <p:nvPr/>
        </p:nvSpPr>
        <p:spPr>
          <a:xfrm>
            <a:off x="2286000" y="2084760"/>
            <a:ext cx="3382920" cy="2354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10.10.20.70:80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68" name="Google Shape;368;p18"/>
          <p:cNvSpPr/>
          <p:nvPr/>
        </p:nvSpPr>
        <p:spPr>
          <a:xfrm>
            <a:off x="5852160" y="2084760"/>
            <a:ext cx="50288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wrong door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69" name="Google Shape;369;p18"/>
          <p:cNvSpPr/>
          <p:nvPr/>
        </p:nvSpPr>
        <p:spPr>
          <a:xfrm>
            <a:off x="685800" y="2953440"/>
            <a:ext cx="10789560" cy="82260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8"/>
          <p:cNvSpPr/>
          <p:nvPr/>
        </p:nvSpPr>
        <p:spPr>
          <a:xfrm>
            <a:off x="914400" y="3182040"/>
            <a:ext cx="109692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HTTP 200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71" name="Google Shape;371;p18"/>
          <p:cNvSpPr/>
          <p:nvPr/>
        </p:nvSpPr>
        <p:spPr>
          <a:xfrm>
            <a:off x="2286000" y="3163680"/>
            <a:ext cx="3382920" cy="2354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10.10.20.70:8090/healthz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72" name="Google Shape;372;p18"/>
          <p:cNvSpPr/>
          <p:nvPr/>
        </p:nvSpPr>
        <p:spPr>
          <a:xfrm>
            <a:off x="5852160" y="3163680"/>
            <a:ext cx="50288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auction service answers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73" name="Google Shape;373;p18"/>
          <p:cNvSpPr/>
          <p:nvPr/>
        </p:nvSpPr>
        <p:spPr>
          <a:xfrm>
            <a:off x="685800" y="4032360"/>
            <a:ext cx="10789560" cy="82260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8"/>
          <p:cNvSpPr/>
          <p:nvPr/>
        </p:nvSpPr>
        <p:spPr>
          <a:xfrm>
            <a:off x="914400" y="4260960"/>
            <a:ext cx="109692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HTTP 405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75" name="Google Shape;375;p18"/>
          <p:cNvSpPr/>
          <p:nvPr/>
        </p:nvSpPr>
        <p:spPr>
          <a:xfrm>
            <a:off x="2286000" y="4242960"/>
            <a:ext cx="3382920" cy="2354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10.10.20.86:5985/wsman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76" name="Google Shape;376;p18"/>
          <p:cNvSpPr/>
          <p:nvPr/>
        </p:nvSpPr>
        <p:spPr>
          <a:xfrm>
            <a:off x="5852160" y="4242960"/>
            <a:ext cx="502884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developer workstation answers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77" name="Google Shape;377;p18"/>
          <p:cNvSpPr/>
          <p:nvPr/>
        </p:nvSpPr>
        <p:spPr>
          <a:xfrm>
            <a:off x="731520" y="5349240"/>
            <a:ext cx="10698120" cy="3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Two machines. Two branches. No spray-and-pray.</a:t>
            </a:r>
            <a:endParaRPr sz="20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378" name="Google Shape;378;p18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9" name="Google Shape;379;p18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DVWA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APP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19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TRANSPORT CHOICE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87" name="Google Shape;387;p19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SOCKS scouts; a fixed forward holds the door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88" name="Google Shape;388;p19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16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89" name="Google Shape;389;p19"/>
          <p:cNvSpPr/>
          <p:nvPr/>
        </p:nvSpPr>
        <p:spPr>
          <a:xfrm>
            <a:off x="685800" y="1828800"/>
            <a:ext cx="5211720" cy="30171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9"/>
          <p:cNvSpPr/>
          <p:nvPr/>
        </p:nvSpPr>
        <p:spPr>
          <a:xfrm>
            <a:off x="685800" y="1828800"/>
            <a:ext cx="63720" cy="30171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9"/>
          <p:cNvSpPr/>
          <p:nvPr/>
        </p:nvSpPr>
        <p:spPr>
          <a:xfrm>
            <a:off x="887040" y="1984320"/>
            <a:ext cx="486432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DISCOVERY · REVERSE SOCKS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92" name="Google Shape;392;p19"/>
          <p:cNvSpPr/>
          <p:nvPr/>
        </p:nvSpPr>
        <p:spPr>
          <a:xfrm>
            <a:off x="887040" y="2395800"/>
            <a:ext cx="4845960" cy="1011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Hacktop:11080</a:t>
            </a:r>
            <a:br>
              <a:rPr lang="en-US" sz="16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br>
              <a:rPr lang="en-US" sz="16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6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Several destination-aware requests.</a:t>
            </a:r>
            <a:br>
              <a:rPr lang="en-US" sz="16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6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Question: what is there?</a:t>
            </a:r>
            <a:endParaRPr sz="16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93" name="Google Shape;393;p19"/>
          <p:cNvSpPr/>
          <p:nvPr/>
        </p:nvSpPr>
        <p:spPr>
          <a:xfrm>
            <a:off x="6263640" y="1828800"/>
            <a:ext cx="5211720" cy="30171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9"/>
          <p:cNvSpPr/>
          <p:nvPr/>
        </p:nvSpPr>
        <p:spPr>
          <a:xfrm>
            <a:off x="6263640" y="1828800"/>
            <a:ext cx="63720" cy="30171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9"/>
          <p:cNvSpPr/>
          <p:nvPr/>
        </p:nvSpPr>
        <p:spPr>
          <a:xfrm>
            <a:off x="6464880" y="1984320"/>
            <a:ext cx="486432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OPERATION · FIXED FORWARD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396" name="Google Shape;396;p19"/>
          <p:cNvSpPr/>
          <p:nvPr/>
        </p:nvSpPr>
        <p:spPr>
          <a:xfrm>
            <a:off x="6464880" y="2395800"/>
            <a:ext cx="4845960" cy="1011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Hacktop:18090 → 10.10.20.70:8090</a:t>
            </a:r>
            <a:br>
              <a:rPr lang="en-US" sz="16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br>
              <a:rPr lang="en-US" sz="16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6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One explicit repeatable route.</a:t>
            </a:r>
            <a:br>
              <a:rPr lang="en-US" sz="16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6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Question: take me back there.</a:t>
            </a:r>
            <a:endParaRPr sz="16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397" name="Google Shape;397;p19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8" name="Google Shape;398;p19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DVWA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APP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20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FIRST OBJECTIVE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06" name="Google Shape;406;p20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Why the auction server?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07" name="Google Shape;407;p20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17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08" name="Google Shape;408;p20"/>
          <p:cNvSpPr/>
          <p:nvPr/>
        </p:nvSpPr>
        <p:spPr>
          <a:xfrm>
            <a:off x="685800" y="2560320"/>
            <a:ext cx="283428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0"/>
          <p:cNvSpPr/>
          <p:nvPr/>
        </p:nvSpPr>
        <p:spPr>
          <a:xfrm>
            <a:off x="777240" y="2724840"/>
            <a:ext cx="265140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Hacktop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10" name="Google Shape;410;p20"/>
          <p:cNvSpPr/>
          <p:nvPr/>
        </p:nvSpPr>
        <p:spPr>
          <a:xfrm>
            <a:off x="758880" y="3117960"/>
            <a:ext cx="268812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cannot reach it directly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11" name="Google Shape;411;p20"/>
          <p:cNvSpPr/>
          <p:nvPr/>
        </p:nvSpPr>
        <p:spPr>
          <a:xfrm>
            <a:off x="4709160" y="2560320"/>
            <a:ext cx="283428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0"/>
          <p:cNvSpPr/>
          <p:nvPr/>
        </p:nvSpPr>
        <p:spPr>
          <a:xfrm>
            <a:off x="4800600" y="2724840"/>
            <a:ext cx="265140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Web Server / DVWA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13" name="Google Shape;413;p20"/>
          <p:cNvSpPr/>
          <p:nvPr/>
        </p:nvSpPr>
        <p:spPr>
          <a:xfrm>
            <a:off x="4782240" y="3117960"/>
            <a:ext cx="268812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keeps talking to it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14" name="Google Shape;414;p20"/>
          <p:cNvSpPr/>
          <p:nvPr/>
        </p:nvSpPr>
        <p:spPr>
          <a:xfrm>
            <a:off x="8732520" y="2560320"/>
            <a:ext cx="283428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0"/>
          <p:cNvSpPr/>
          <p:nvPr/>
        </p:nvSpPr>
        <p:spPr>
          <a:xfrm>
            <a:off x="8823960" y="2724840"/>
            <a:ext cx="265140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Internal Auction Service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16" name="Google Shape;416;p20"/>
          <p:cNvSpPr/>
          <p:nvPr/>
        </p:nvSpPr>
        <p:spPr>
          <a:xfrm>
            <a:off x="8805600" y="3117960"/>
            <a:ext cx="268812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WebSocket · 8090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17" name="Google Shape;417;p20"/>
          <p:cNvSpPr/>
          <p:nvPr/>
        </p:nvSpPr>
        <p:spPr>
          <a:xfrm>
            <a:off x="731520" y="5074920"/>
            <a:ext cx="10698120" cy="3722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Traffic told us it mattered. The tunnel makes it reachable.</a:t>
            </a:r>
            <a:endParaRPr sz="22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418" name="Google Shape;418;p20"/>
          <p:cNvCxnSpPr/>
          <p:nvPr/>
        </p:nvCxnSpPr>
        <p:spPr>
          <a:xfrm>
            <a:off x="3310128" y="2103120"/>
            <a:ext cx="5394900" cy="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19" name="Google Shape;419;p20"/>
          <p:cNvCxnSpPr/>
          <p:nvPr/>
        </p:nvCxnSpPr>
        <p:spPr>
          <a:xfrm>
            <a:off x="3310128" y="3072384"/>
            <a:ext cx="1398900" cy="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20" name="Google Shape;420;p20"/>
          <p:cNvCxnSpPr/>
          <p:nvPr/>
        </p:nvCxnSpPr>
        <p:spPr>
          <a:xfrm>
            <a:off x="6931152" y="3072384"/>
            <a:ext cx="1801500" cy="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1" name="Google Shape;421;p20"/>
          <p:cNvSpPr txBox="1"/>
          <p:nvPr/>
        </p:nvSpPr>
        <p:spPr>
          <a:xfrm>
            <a:off x="4572000" y="1847088"/>
            <a:ext cx="21945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NO DIRECT ROUTE</a:t>
            </a:r>
            <a:endParaRPr sz="1100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22" name="Google Shape;422;p20"/>
          <p:cNvSpPr txBox="1"/>
          <p:nvPr/>
        </p:nvSpPr>
        <p:spPr>
          <a:xfrm>
            <a:off x="4727448" y="3584448"/>
            <a:ext cx="19203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TUNNEL THROUGH DVWA</a:t>
            </a:r>
            <a:endParaRPr sz="1100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423" name="Google Shape;423;p20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4" name="Google Shape;424;p20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DVWA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APP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21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APPLICATION DECISION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32" name="Google Shape;432;p21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The message reaches a private object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33" name="Google Shape;433;p21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18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34" name="Google Shape;434;p21"/>
          <p:cNvSpPr/>
          <p:nvPr/>
        </p:nvSpPr>
        <p:spPr>
          <a:xfrm>
            <a:off x="640080" y="2377440"/>
            <a:ext cx="23313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1"/>
          <p:cNvSpPr/>
          <p:nvPr/>
        </p:nvSpPr>
        <p:spPr>
          <a:xfrm>
            <a:off x="731520" y="2541960"/>
            <a:ext cx="21484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WebSocket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36" name="Google Shape;436;p21"/>
          <p:cNvSpPr/>
          <p:nvPr/>
        </p:nvSpPr>
        <p:spPr>
          <a:xfrm>
            <a:off x="713160" y="2935080"/>
            <a:ext cx="21852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accepted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37" name="Google Shape;437;p21"/>
          <p:cNvSpPr/>
          <p:nvPr/>
        </p:nvSpPr>
        <p:spPr>
          <a:xfrm>
            <a:off x="3520440" y="2377440"/>
            <a:ext cx="23313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1"/>
          <p:cNvSpPr/>
          <p:nvPr/>
        </p:nvSpPr>
        <p:spPr>
          <a:xfrm>
            <a:off x="3611880" y="2541960"/>
            <a:ext cx="21484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subscribe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39" name="Google Shape;439;p21"/>
          <p:cNvSpPr/>
          <p:nvPr/>
        </p:nvSpPr>
        <p:spPr>
          <a:xfrm>
            <a:off x="3593520" y="2935080"/>
            <a:ext cx="21852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private-ledger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40" name="Google Shape;440;p21"/>
          <p:cNvSpPr/>
          <p:nvPr/>
        </p:nvSpPr>
        <p:spPr>
          <a:xfrm>
            <a:off x="6400800" y="2377440"/>
            <a:ext cx="23313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1"/>
          <p:cNvSpPr/>
          <p:nvPr/>
        </p:nvSpPr>
        <p:spPr>
          <a:xfrm>
            <a:off x="6492240" y="2541960"/>
            <a:ext cx="21484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object lookup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42" name="Google Shape;442;p21"/>
          <p:cNvSpPr/>
          <p:nvPr/>
        </p:nvSpPr>
        <p:spPr>
          <a:xfrm>
            <a:off x="6473880" y="2935080"/>
            <a:ext cx="21852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record found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43" name="Google Shape;443;p21"/>
          <p:cNvSpPr/>
          <p:nvPr/>
        </p:nvSpPr>
        <p:spPr>
          <a:xfrm>
            <a:off x="9281160" y="2377440"/>
            <a:ext cx="2331360" cy="987120"/>
          </a:xfrm>
          <a:prstGeom prst="roundRect">
            <a:avLst>
              <a:gd fmla="val 16667" name="adj"/>
            </a:avLst>
          </a:prstGeom>
          <a:solidFill>
            <a:srgbClr val="130F23">
              <a:alpha val="96000"/>
            </a:srgbClr>
          </a:solidFill>
          <a:ln cap="flat" cmpd="sng" w="15875">
            <a:solidFill>
              <a:srgbClr val="6B57A6">
                <a:alpha val="82000"/>
              </a:srgbClr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1"/>
          <p:cNvSpPr/>
          <p:nvPr/>
        </p:nvSpPr>
        <p:spPr>
          <a:xfrm>
            <a:off x="9372600" y="2541960"/>
            <a:ext cx="21484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B6A3FF"/>
                </a:solidFill>
                <a:latin typeface="Ubuntu Sans"/>
                <a:ea typeface="Ubuntu Sans"/>
                <a:cs typeface="Ubuntu Sans"/>
                <a:sym typeface="Ubuntu Sans"/>
              </a:rPr>
              <a:t>API1:2023 · BOLA</a:t>
            </a:r>
            <a:endParaRPr b="1" sz="1300" strike="noStrike">
              <a:solidFill>
                <a:srgbClr val="B6A3FF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45" name="Google Shape;445;p21"/>
          <p:cNvSpPr/>
          <p:nvPr/>
        </p:nvSpPr>
        <p:spPr>
          <a:xfrm>
            <a:off x="9354240" y="2865120"/>
            <a:ext cx="21852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BEC9D5"/>
                </a:solidFill>
                <a:latin typeface="Ubuntu Sans"/>
                <a:ea typeface="Ubuntu Sans"/>
                <a:cs typeface="Ubuntu Sans"/>
                <a:sym typeface="Ubuntu Sans"/>
              </a:rPr>
              <a:t>client chooses object</a:t>
            </a:r>
            <a:endParaRPr sz="900">
              <a:solidFill>
                <a:srgbClr val="BEC9D5"/>
              </a:solidFill>
              <a:latin typeface="Ubuntu Sans"/>
              <a:ea typeface="Ubuntu Sans"/>
              <a:cs typeface="Ubuntu Sans"/>
              <a:sym typeface="Ubuntu Sans"/>
            </a:endParaRPr>
          </a:p>
          <a:p>
            <a:pPr indent="0" lvl="0" marL="0" marR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BEC9D5"/>
                </a:solidFill>
                <a:latin typeface="Ubuntu Sans"/>
                <a:ea typeface="Ubuntu Sans"/>
                <a:cs typeface="Ubuntu Sans"/>
                <a:sym typeface="Ubuntu Sans"/>
              </a:rPr>
              <a:t>access never checked</a:t>
            </a:r>
            <a:endParaRPr sz="900">
              <a:solidFill>
                <a:srgbClr val="BEC9D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446" name="Google Shape;446;p21"/>
          <p:cNvCxnSpPr/>
          <p:nvPr/>
        </p:nvCxnSpPr>
        <p:spPr>
          <a:xfrm>
            <a:off x="2971800" y="2871000"/>
            <a:ext cx="54900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7" name="Google Shape;447;p21"/>
          <p:cNvCxnSpPr/>
          <p:nvPr/>
        </p:nvCxnSpPr>
        <p:spPr>
          <a:xfrm>
            <a:off x="5852160" y="2871000"/>
            <a:ext cx="54900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8" name="Google Shape;448;p21"/>
          <p:cNvCxnSpPr/>
          <p:nvPr/>
        </p:nvCxnSpPr>
        <p:spPr>
          <a:xfrm>
            <a:off x="8732520" y="2871000"/>
            <a:ext cx="54900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9" name="Google Shape;449;p21"/>
          <p:cNvSpPr/>
          <p:nvPr/>
        </p:nvSpPr>
        <p:spPr>
          <a:xfrm>
            <a:off x="2194560" y="3977640"/>
            <a:ext cx="7817760" cy="1554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1"/>
          <p:cNvSpPr/>
          <p:nvPr/>
        </p:nvSpPr>
        <p:spPr>
          <a:xfrm>
            <a:off x="2194560" y="3977640"/>
            <a:ext cx="7817760" cy="365400"/>
          </a:xfrm>
          <a:prstGeom prst="rect">
            <a:avLst/>
          </a:prstGeom>
          <a:solidFill>
            <a:srgbClr val="0A1826"/>
          </a:solidFill>
          <a:ln cap="flat" cmpd="sng" w="19075">
            <a:solidFill>
              <a:srgbClr val="253951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1"/>
          <p:cNvSpPr/>
          <p:nvPr/>
        </p:nvSpPr>
        <p:spPr>
          <a:xfrm>
            <a:off x="2322720" y="4069080"/>
            <a:ext cx="56664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TERMINAL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52" name="Google Shape;452;p21"/>
          <p:cNvSpPr/>
          <p:nvPr/>
        </p:nvSpPr>
        <p:spPr>
          <a:xfrm>
            <a:off x="2980800" y="4069080"/>
            <a:ext cx="68850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request / response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53" name="Google Shape;453;p21"/>
          <p:cNvSpPr/>
          <p:nvPr/>
        </p:nvSpPr>
        <p:spPr>
          <a:xfrm>
            <a:off x="2377440" y="4507920"/>
            <a:ext cx="7452000" cy="8305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{"type":"subscribe","auction_id":"private-ledger"}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{"type":"auction.snapshot",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 "auction":{"id":"private-ledger","visibility":"private"}}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454" name="Google Shape;454;p21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5" name="Google Shape;455;p21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DVWA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APP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Google Shape;46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22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DATA PAYOFF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63" name="Google Shape;463;p22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The private record comes back to Hacktop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64" name="Google Shape;464;p22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19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65" name="Google Shape;465;p22"/>
          <p:cNvSpPr/>
          <p:nvPr/>
        </p:nvSpPr>
        <p:spPr>
          <a:xfrm>
            <a:off x="8778240" y="2286000"/>
            <a:ext cx="274284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22"/>
          <p:cNvSpPr/>
          <p:nvPr/>
        </p:nvSpPr>
        <p:spPr>
          <a:xfrm>
            <a:off x="8869680" y="2450520"/>
            <a:ext cx="255996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Internal Auction Service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67" name="Google Shape;467;p22"/>
          <p:cNvSpPr/>
          <p:nvPr/>
        </p:nvSpPr>
        <p:spPr>
          <a:xfrm>
            <a:off x="8851320" y="2843640"/>
            <a:ext cx="259668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private-ledger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68" name="Google Shape;468;p22"/>
          <p:cNvSpPr/>
          <p:nvPr/>
        </p:nvSpPr>
        <p:spPr>
          <a:xfrm>
            <a:off x="4754880" y="2286000"/>
            <a:ext cx="274284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2"/>
          <p:cNvSpPr/>
          <p:nvPr/>
        </p:nvSpPr>
        <p:spPr>
          <a:xfrm>
            <a:off x="4846320" y="2450520"/>
            <a:ext cx="255996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Web Server / DVWA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70" name="Google Shape;470;p22"/>
          <p:cNvSpPr/>
          <p:nvPr/>
        </p:nvSpPr>
        <p:spPr>
          <a:xfrm>
            <a:off x="4827960" y="2843640"/>
            <a:ext cx="259668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transports response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71" name="Google Shape;471;p22"/>
          <p:cNvSpPr/>
          <p:nvPr/>
        </p:nvSpPr>
        <p:spPr>
          <a:xfrm>
            <a:off x="731520" y="2286000"/>
            <a:ext cx="274284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2"/>
          <p:cNvSpPr/>
          <p:nvPr/>
        </p:nvSpPr>
        <p:spPr>
          <a:xfrm>
            <a:off x="822960" y="2450520"/>
            <a:ext cx="255996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Hacktop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73" name="Google Shape;473;p22"/>
          <p:cNvSpPr/>
          <p:nvPr/>
        </p:nvSpPr>
        <p:spPr>
          <a:xfrm>
            <a:off x="804600" y="2843640"/>
            <a:ext cx="259668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receives record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474" name="Google Shape;474;p22"/>
          <p:cNvCxnSpPr/>
          <p:nvPr/>
        </p:nvCxnSpPr>
        <p:spPr>
          <a:xfrm flipH="1">
            <a:off x="7497720" y="2743200"/>
            <a:ext cx="128088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5" name="Google Shape;475;p22"/>
          <p:cNvCxnSpPr/>
          <p:nvPr/>
        </p:nvCxnSpPr>
        <p:spPr>
          <a:xfrm flipH="1">
            <a:off x="3474720" y="2743200"/>
            <a:ext cx="128052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6" name="Google Shape;476;p22"/>
          <p:cNvSpPr/>
          <p:nvPr/>
        </p:nvSpPr>
        <p:spPr>
          <a:xfrm>
            <a:off x="2971800" y="4251960"/>
            <a:ext cx="6263280" cy="13255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22"/>
          <p:cNvSpPr/>
          <p:nvPr/>
        </p:nvSpPr>
        <p:spPr>
          <a:xfrm>
            <a:off x="2971800" y="4251960"/>
            <a:ext cx="6263280" cy="365400"/>
          </a:xfrm>
          <a:prstGeom prst="rect">
            <a:avLst/>
          </a:prstGeom>
          <a:solidFill>
            <a:srgbClr val="0A1826"/>
          </a:solidFill>
          <a:ln cap="flat" cmpd="sng" w="19075">
            <a:solidFill>
              <a:srgbClr val="253951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22"/>
          <p:cNvSpPr/>
          <p:nvPr/>
        </p:nvSpPr>
        <p:spPr>
          <a:xfrm>
            <a:off x="3099960" y="4343400"/>
            <a:ext cx="56664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TERMINAL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79" name="Google Shape;479;p22"/>
          <p:cNvSpPr/>
          <p:nvPr/>
        </p:nvSpPr>
        <p:spPr>
          <a:xfrm>
            <a:off x="3758040" y="4343400"/>
            <a:ext cx="533052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WebSocket response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80" name="Google Shape;480;p22"/>
          <p:cNvSpPr/>
          <p:nvPr/>
        </p:nvSpPr>
        <p:spPr>
          <a:xfrm>
            <a:off x="3154680" y="4782240"/>
            <a:ext cx="5897520" cy="632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{"id":"private-ledger",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 "visibility":"private",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 "reserve_owner":"deathstar.procurement"}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481" name="Google Shape;481;p22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2" name="Google Shape;482;p22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DVWA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APP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WORKSTATION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Google Shape;48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23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OPERATIONAL RELATIONSHIP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90" name="Google Shape;490;p23"/>
          <p:cNvSpPr/>
          <p:nvPr/>
        </p:nvSpPr>
        <p:spPr>
          <a:xfrm>
            <a:off x="502920" y="567000"/>
            <a:ext cx="11109600" cy="9212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The developer has to reach the web service somehow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91" name="Google Shape;491;p23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20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92" name="Google Shape;492;p23"/>
          <p:cNvSpPr/>
          <p:nvPr/>
        </p:nvSpPr>
        <p:spPr>
          <a:xfrm>
            <a:off x="777240" y="2377440"/>
            <a:ext cx="32457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3"/>
          <p:cNvSpPr/>
          <p:nvPr/>
        </p:nvSpPr>
        <p:spPr>
          <a:xfrm>
            <a:off x="868680" y="2541960"/>
            <a:ext cx="30628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Developer Workstation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94" name="Google Shape;494;p23"/>
          <p:cNvSpPr/>
          <p:nvPr/>
        </p:nvSpPr>
        <p:spPr>
          <a:xfrm>
            <a:off x="850320" y="2935080"/>
            <a:ext cx="30996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maintains the web service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95" name="Google Shape;495;p23"/>
          <p:cNvSpPr/>
          <p:nvPr/>
        </p:nvSpPr>
        <p:spPr>
          <a:xfrm>
            <a:off x="4480560" y="2377440"/>
            <a:ext cx="32457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23"/>
          <p:cNvSpPr/>
          <p:nvPr/>
        </p:nvSpPr>
        <p:spPr>
          <a:xfrm>
            <a:off x="4572000" y="2541960"/>
            <a:ext cx="30628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Web Server / DVWA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97" name="Google Shape;497;p23"/>
          <p:cNvSpPr/>
          <p:nvPr/>
        </p:nvSpPr>
        <p:spPr>
          <a:xfrm>
            <a:off x="4553640" y="2935080"/>
            <a:ext cx="30996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DMZ service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498" name="Google Shape;498;p23"/>
          <p:cNvSpPr/>
          <p:nvPr/>
        </p:nvSpPr>
        <p:spPr>
          <a:xfrm>
            <a:off x="8183880" y="2377440"/>
            <a:ext cx="32457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23"/>
          <p:cNvSpPr/>
          <p:nvPr/>
        </p:nvSpPr>
        <p:spPr>
          <a:xfrm>
            <a:off x="8275320" y="2541960"/>
            <a:ext cx="30628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Attacker on DVWA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00" name="Google Shape;500;p23"/>
          <p:cNvSpPr/>
          <p:nvPr/>
        </p:nvSpPr>
        <p:spPr>
          <a:xfrm>
            <a:off x="8256960" y="2935080"/>
            <a:ext cx="30996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reuses that relationship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501" name="Google Shape;501;p23"/>
          <p:cNvCxnSpPr>
            <a:stCxn id="492" idx="3"/>
            <a:endCxn id="495" idx="1"/>
          </p:cNvCxnSpPr>
          <p:nvPr/>
        </p:nvCxnSpPr>
        <p:spPr>
          <a:xfrm>
            <a:off x="4023000" y="2871000"/>
            <a:ext cx="457500" cy="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02" name="Google Shape;502;p23"/>
          <p:cNvCxnSpPr/>
          <p:nvPr/>
        </p:nvCxnSpPr>
        <p:spPr>
          <a:xfrm flipH="1">
            <a:off x="7726320" y="2871000"/>
            <a:ext cx="45756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03" name="Google Shape;503;p23"/>
          <p:cNvSpPr/>
          <p:nvPr/>
        </p:nvSpPr>
        <p:spPr>
          <a:xfrm>
            <a:off x="731520" y="4983480"/>
            <a:ext cx="10698120" cy="3873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Legitimate operational access creates an interesting trust path.</a:t>
            </a:r>
            <a:endParaRPr sz="23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504" name="Google Shape;504;p23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5" name="Google Shape;505;p23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DVWA   ───   APP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WORKSTATION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24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SECOND BRANCH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13" name="Google Shape;513;p24"/>
          <p:cNvSpPr/>
          <p:nvPr/>
        </p:nvSpPr>
        <p:spPr>
          <a:xfrm>
            <a:off x="502920" y="567000"/>
            <a:ext cx="11109600" cy="9212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The foothold reveals a Windows management surface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14" name="Google Shape;514;p24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21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15" name="Google Shape;515;p24"/>
          <p:cNvSpPr/>
          <p:nvPr/>
        </p:nvSpPr>
        <p:spPr>
          <a:xfrm>
            <a:off x="685800" y="2560320"/>
            <a:ext cx="297144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24"/>
          <p:cNvSpPr/>
          <p:nvPr/>
        </p:nvSpPr>
        <p:spPr>
          <a:xfrm>
            <a:off x="777240" y="2724840"/>
            <a:ext cx="278856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Web Server / DVWA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17" name="Google Shape;517;p24"/>
          <p:cNvSpPr/>
          <p:nvPr/>
        </p:nvSpPr>
        <p:spPr>
          <a:xfrm>
            <a:off x="758880" y="3117960"/>
            <a:ext cx="282528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10.10.20.57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18" name="Google Shape;518;p24"/>
          <p:cNvSpPr/>
          <p:nvPr/>
        </p:nvSpPr>
        <p:spPr>
          <a:xfrm>
            <a:off x="4617720" y="2560320"/>
            <a:ext cx="297144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24"/>
          <p:cNvSpPr/>
          <p:nvPr/>
        </p:nvSpPr>
        <p:spPr>
          <a:xfrm>
            <a:off x="4709160" y="2724840"/>
            <a:ext cx="278856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Developer Workstation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20" name="Google Shape;520;p24"/>
          <p:cNvSpPr/>
          <p:nvPr/>
        </p:nvSpPr>
        <p:spPr>
          <a:xfrm>
            <a:off x="4690800" y="3117960"/>
            <a:ext cx="282528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10.10.20.86</a:t>
            </a: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:5985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21" name="Google Shape;521;p24"/>
          <p:cNvSpPr/>
          <p:nvPr/>
        </p:nvSpPr>
        <p:spPr>
          <a:xfrm>
            <a:off x="8549640" y="2560320"/>
            <a:ext cx="297144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24"/>
          <p:cNvSpPr/>
          <p:nvPr/>
        </p:nvSpPr>
        <p:spPr>
          <a:xfrm>
            <a:off x="8641080" y="2724840"/>
            <a:ext cx="278856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WinRM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23" name="Google Shape;523;p24"/>
          <p:cNvSpPr/>
          <p:nvPr/>
        </p:nvSpPr>
        <p:spPr>
          <a:xfrm>
            <a:off x="8622720" y="3117960"/>
            <a:ext cx="282528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GET /wsman → HTTP 405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524" name="Google Shape;524;p24"/>
          <p:cNvCxnSpPr/>
          <p:nvPr/>
        </p:nvCxnSpPr>
        <p:spPr>
          <a:xfrm>
            <a:off x="3657600" y="3053880"/>
            <a:ext cx="96048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25" name="Google Shape;525;p24"/>
          <p:cNvCxnSpPr/>
          <p:nvPr/>
        </p:nvCxnSpPr>
        <p:spPr>
          <a:xfrm>
            <a:off x="7589520" y="3053880"/>
            <a:ext cx="96048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6" name="Google Shape;526;p24"/>
          <p:cNvSpPr/>
          <p:nvPr/>
        </p:nvSpPr>
        <p:spPr>
          <a:xfrm>
            <a:off x="1920240" y="4343400"/>
            <a:ext cx="1416960" cy="31068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24"/>
          <p:cNvSpPr/>
          <p:nvPr/>
        </p:nvSpPr>
        <p:spPr>
          <a:xfrm>
            <a:off x="1965960" y="4412160"/>
            <a:ext cx="132552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445 SILENT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28" name="Google Shape;528;p24"/>
          <p:cNvSpPr/>
          <p:nvPr/>
        </p:nvSpPr>
        <p:spPr>
          <a:xfrm>
            <a:off x="5394960" y="4343400"/>
            <a:ext cx="1554120" cy="31068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24"/>
          <p:cNvSpPr/>
          <p:nvPr/>
        </p:nvSpPr>
        <p:spPr>
          <a:xfrm>
            <a:off x="5440680" y="4412160"/>
            <a:ext cx="146268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3389 SILENT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30" name="Google Shape;530;p24"/>
          <p:cNvSpPr/>
          <p:nvPr/>
        </p:nvSpPr>
        <p:spPr>
          <a:xfrm>
            <a:off x="8869680" y="4343400"/>
            <a:ext cx="1645560" cy="31068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24"/>
          <p:cNvSpPr/>
          <p:nvPr/>
        </p:nvSpPr>
        <p:spPr>
          <a:xfrm>
            <a:off x="8915400" y="4412160"/>
            <a:ext cx="155412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5985 ANSWERS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32" name="Google Shape;532;p24"/>
          <p:cNvSpPr/>
          <p:nvPr/>
        </p:nvSpPr>
        <p:spPr>
          <a:xfrm>
            <a:off x="731520" y="5257800"/>
            <a:ext cx="10698120" cy="3571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A management surface worth investigating.</a:t>
            </a:r>
            <a:endParaRPr sz="21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533" name="Google Shape;533;p24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4" name="Google Shape;534;p24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DVWA   ───   APP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WORKSTATION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25"/>
          <p:cNvSpPr/>
          <p:nvPr/>
        </p:nvSpPr>
        <p:spPr>
          <a:xfrm>
            <a:off x="502920" y="219600"/>
            <a:ext cx="50289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CREDENTIAL BRIDGE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42" name="Google Shape;542;p25"/>
          <p:cNvSpPr/>
          <p:nvPr/>
        </p:nvSpPr>
        <p:spPr>
          <a:xfrm>
            <a:off x="502920" y="567000"/>
            <a:ext cx="111096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A name-resolution leak becomes authenticated access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43" name="Google Shape;543;p25"/>
          <p:cNvSpPr/>
          <p:nvPr/>
        </p:nvSpPr>
        <p:spPr>
          <a:xfrm>
            <a:off x="11292840" y="6473880"/>
            <a:ext cx="365400" cy="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22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pic>
        <p:nvPicPr>
          <p:cNvPr id="544" name="Google Shape;54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9212" y="1508760"/>
            <a:ext cx="8773578" cy="49377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Google Shape;5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26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AUTHENTICATED ACCESS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52" name="Google Shape;552;p26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The cracked identity opens the workstation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53" name="Google Shape;553;p26"/>
          <p:cNvSpPr/>
          <p:nvPr/>
        </p:nvSpPr>
        <p:spPr>
          <a:xfrm>
            <a:off x="530280" y="1261800"/>
            <a:ext cx="10881000" cy="219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The login works—but only with standard-user authority.</a:t>
            </a:r>
            <a:endParaRPr sz="12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54" name="Google Shape;554;p26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23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55" name="Google Shape;555;p26"/>
          <p:cNvSpPr/>
          <p:nvPr/>
        </p:nvSpPr>
        <p:spPr>
          <a:xfrm>
            <a:off x="685800" y="1691640"/>
            <a:ext cx="7406280" cy="397728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26"/>
          <p:cNvSpPr/>
          <p:nvPr/>
        </p:nvSpPr>
        <p:spPr>
          <a:xfrm>
            <a:off x="685800" y="1691640"/>
            <a:ext cx="7406280" cy="365400"/>
          </a:xfrm>
          <a:prstGeom prst="rect">
            <a:avLst/>
          </a:prstGeom>
          <a:solidFill>
            <a:srgbClr val="0A1826"/>
          </a:solidFill>
          <a:ln cap="flat" cmpd="sng" w="19075">
            <a:solidFill>
              <a:srgbClr val="253951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26"/>
          <p:cNvSpPr/>
          <p:nvPr/>
        </p:nvSpPr>
        <p:spPr>
          <a:xfrm>
            <a:off x="813960" y="1783080"/>
            <a:ext cx="56664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TERMINAL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58" name="Google Shape;558;p26"/>
          <p:cNvSpPr/>
          <p:nvPr/>
        </p:nvSpPr>
        <p:spPr>
          <a:xfrm>
            <a:off x="1472040" y="1783080"/>
            <a:ext cx="647352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kali㉿hacktop · nc -lvnp 44444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59" name="Google Shape;559;p26"/>
          <p:cNvSpPr/>
          <p:nvPr/>
        </p:nvSpPr>
        <p:spPr>
          <a:xfrm>
            <a:off x="868680" y="2221920"/>
            <a:ext cx="7040520" cy="12272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listening on [any] 44444 ...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connect to [10.10.30.116] from [10.10.20.86] 50167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hostname : SAGA-STEAM-WIN10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user     : </a:t>
            </a: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webdev@1337webcafe.dev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access   : Standard user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60" name="Google Shape;560;p26"/>
          <p:cNvSpPr/>
          <p:nvPr/>
        </p:nvSpPr>
        <p:spPr>
          <a:xfrm>
            <a:off x="8366760" y="1874520"/>
            <a:ext cx="3062880" cy="14169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26"/>
          <p:cNvSpPr/>
          <p:nvPr/>
        </p:nvSpPr>
        <p:spPr>
          <a:xfrm>
            <a:off x="8366760" y="1874520"/>
            <a:ext cx="63720" cy="14169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26"/>
          <p:cNvSpPr/>
          <p:nvPr/>
        </p:nvSpPr>
        <p:spPr>
          <a:xfrm>
            <a:off x="8568000" y="2030040"/>
            <a:ext cx="27154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NEW CAPABILITY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63" name="Google Shape;563;p26"/>
          <p:cNvSpPr/>
          <p:nvPr/>
        </p:nvSpPr>
        <p:spPr>
          <a:xfrm>
            <a:off x="8568000" y="2441520"/>
            <a:ext cx="2697120" cy="632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The attacker can now act as the developer.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64" name="Google Shape;564;p26"/>
          <p:cNvSpPr/>
          <p:nvPr/>
        </p:nvSpPr>
        <p:spPr>
          <a:xfrm>
            <a:off x="8366760" y="3703320"/>
            <a:ext cx="3062880" cy="14169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26"/>
          <p:cNvSpPr/>
          <p:nvPr/>
        </p:nvSpPr>
        <p:spPr>
          <a:xfrm>
            <a:off x="8366760" y="3703320"/>
            <a:ext cx="63720" cy="141696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26"/>
          <p:cNvSpPr/>
          <p:nvPr/>
        </p:nvSpPr>
        <p:spPr>
          <a:xfrm>
            <a:off x="8568000" y="3858840"/>
            <a:ext cx="27154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NEXT QUESTION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67" name="Google Shape;567;p26"/>
          <p:cNvSpPr/>
          <p:nvPr/>
        </p:nvSpPr>
        <p:spPr>
          <a:xfrm>
            <a:off x="8568000" y="4270320"/>
            <a:ext cx="2697120" cy="632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What does this user control that a privileged service trusts?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568" name="Google Shape;568;p26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9" name="Google Shape;569;p26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DVWA   ───   APP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WORKSTATION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Google Shape;57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27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AUTHORITY PATTERN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77" name="Google Shape;577;p27"/>
          <p:cNvSpPr/>
          <p:nvPr/>
        </p:nvSpPr>
        <p:spPr>
          <a:xfrm>
            <a:off x="502920" y="567000"/>
            <a:ext cx="11109600" cy="9212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A developer identity influences a privileged service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78" name="Google Shape;578;p27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24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79" name="Google Shape;579;p27"/>
          <p:cNvSpPr/>
          <p:nvPr/>
        </p:nvSpPr>
        <p:spPr>
          <a:xfrm>
            <a:off x="594360" y="2514600"/>
            <a:ext cx="23313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27"/>
          <p:cNvSpPr/>
          <p:nvPr/>
        </p:nvSpPr>
        <p:spPr>
          <a:xfrm>
            <a:off x="685800" y="2679120"/>
            <a:ext cx="21484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webdev@</a:t>
            </a:r>
            <a:endParaRPr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1337webcafe.dev</a:t>
            </a:r>
            <a:endParaRPr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81" name="Google Shape;581;p27"/>
          <p:cNvSpPr/>
          <p:nvPr/>
        </p:nvSpPr>
        <p:spPr>
          <a:xfrm>
            <a:off x="667440" y="3072240"/>
            <a:ext cx="21852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Standard user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82" name="Google Shape;582;p27"/>
          <p:cNvSpPr/>
          <p:nvPr/>
        </p:nvSpPr>
        <p:spPr>
          <a:xfrm>
            <a:off x="3474720" y="2514600"/>
            <a:ext cx="23313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27"/>
          <p:cNvSpPr/>
          <p:nvPr/>
        </p:nvSpPr>
        <p:spPr>
          <a:xfrm>
            <a:off x="3566160" y="2679120"/>
            <a:ext cx="21484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Launch request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84" name="Google Shape;584;p27"/>
          <p:cNvSpPr/>
          <p:nvPr/>
        </p:nvSpPr>
        <p:spPr>
          <a:xfrm>
            <a:off x="3547800" y="3072240"/>
            <a:ext cx="21852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trusted by service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85" name="Google Shape;585;p27"/>
          <p:cNvSpPr/>
          <p:nvPr/>
        </p:nvSpPr>
        <p:spPr>
          <a:xfrm>
            <a:off x="6355080" y="2514600"/>
            <a:ext cx="23313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27"/>
          <p:cNvSpPr/>
          <p:nvPr/>
        </p:nvSpPr>
        <p:spPr>
          <a:xfrm>
            <a:off x="6446520" y="2679120"/>
            <a:ext cx="2148480" cy="4640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Steam Client Service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87" name="Google Shape;587;p27"/>
          <p:cNvSpPr/>
          <p:nvPr/>
        </p:nvSpPr>
        <p:spPr>
          <a:xfrm>
            <a:off x="6428160" y="3072240"/>
            <a:ext cx="21852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LOCAL SYSTEM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88" name="Google Shape;588;p27"/>
          <p:cNvSpPr/>
          <p:nvPr/>
        </p:nvSpPr>
        <p:spPr>
          <a:xfrm>
            <a:off x="9235440" y="2514600"/>
            <a:ext cx="233136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27"/>
          <p:cNvSpPr/>
          <p:nvPr/>
        </p:nvSpPr>
        <p:spPr>
          <a:xfrm>
            <a:off x="9326880" y="2679120"/>
            <a:ext cx="214848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launcher.exe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590" name="Google Shape;590;p27"/>
          <p:cNvSpPr/>
          <p:nvPr/>
        </p:nvSpPr>
        <p:spPr>
          <a:xfrm>
            <a:off x="9308520" y="3072240"/>
            <a:ext cx="21852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SYSTEM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591" name="Google Shape;591;p27"/>
          <p:cNvCxnSpPr/>
          <p:nvPr/>
        </p:nvCxnSpPr>
        <p:spPr>
          <a:xfrm>
            <a:off x="2926080" y="3008160"/>
            <a:ext cx="54900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92" name="Google Shape;592;p27"/>
          <p:cNvCxnSpPr/>
          <p:nvPr/>
        </p:nvCxnSpPr>
        <p:spPr>
          <a:xfrm>
            <a:off x="5806440" y="3008160"/>
            <a:ext cx="54864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93" name="Google Shape;593;p27"/>
          <p:cNvCxnSpPr/>
          <p:nvPr/>
        </p:nvCxnSpPr>
        <p:spPr>
          <a:xfrm>
            <a:off x="8686800" y="3008160"/>
            <a:ext cx="54900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4" name="Google Shape;594;p27"/>
          <p:cNvSpPr/>
          <p:nvPr/>
        </p:nvSpPr>
        <p:spPr>
          <a:xfrm>
            <a:off x="731520" y="4892040"/>
            <a:ext cx="1069812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A standard user controls an input that a SYSTEM service trusts.</a:t>
            </a:r>
            <a:endParaRPr sz="22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595" name="Google Shape;595;p27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6" name="Google Shape;596;p27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DVWA   ───   APP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WORKSTATION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SYSTEM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28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SECOND PAYOFF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04" name="Google Shape;604;p28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SYSTEM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05" name="Google Shape;605;p28"/>
          <p:cNvSpPr/>
          <p:nvPr/>
        </p:nvSpPr>
        <p:spPr>
          <a:xfrm>
            <a:off x="530280" y="1261800"/>
            <a:ext cx="10881000" cy="219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Developer Workstation · Windows 10 Pro 19045</a:t>
            </a:r>
            <a:endParaRPr sz="12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06" name="Google Shape;606;p28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25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07" name="Google Shape;607;p28"/>
          <p:cNvSpPr/>
          <p:nvPr/>
        </p:nvSpPr>
        <p:spPr>
          <a:xfrm>
            <a:off x="685800" y="1600200"/>
            <a:ext cx="10789500" cy="270000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28"/>
          <p:cNvSpPr/>
          <p:nvPr/>
        </p:nvSpPr>
        <p:spPr>
          <a:xfrm>
            <a:off x="685800" y="1600200"/>
            <a:ext cx="10789560" cy="365400"/>
          </a:xfrm>
          <a:prstGeom prst="rect">
            <a:avLst/>
          </a:prstGeom>
          <a:solidFill>
            <a:srgbClr val="0A1826"/>
          </a:solidFill>
          <a:ln cap="flat" cmpd="sng" w="19075">
            <a:solidFill>
              <a:srgbClr val="253951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28"/>
          <p:cNvSpPr/>
          <p:nvPr/>
        </p:nvSpPr>
        <p:spPr>
          <a:xfrm>
            <a:off x="813960" y="1691640"/>
            <a:ext cx="960000" cy="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WORKSTATION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10" name="Google Shape;610;p28"/>
          <p:cNvSpPr/>
          <p:nvPr/>
        </p:nvSpPr>
        <p:spPr>
          <a:xfrm>
            <a:off x="1950000" y="1691640"/>
            <a:ext cx="9378900" cy="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THE AUTHORITY CHANGES · 21:42:45Z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11" name="Google Shape;611;p28"/>
          <p:cNvSpPr/>
          <p:nvPr/>
        </p:nvSpPr>
        <p:spPr>
          <a:xfrm>
            <a:off x="868680" y="2130480"/>
            <a:ext cx="10423800" cy="18223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UTC=2026-09-29 21:42:45Z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user      : nt authority\system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SID       : S-1-5-18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access    : SYSTEM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parent    : steamservice.exe → launcher.exe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612" name="Google Shape;612;p28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3" name="Google Shape;613;p28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DVWA   ───   APP   ───   WORKSTATION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SYSTEM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Google Shape;61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29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ENDPOINT VIEW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21" name="Google Shape;621;p29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Sysmon records the authority jump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22" name="Google Shape;622;p29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26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23" name="Google Shape;623;p29"/>
          <p:cNvSpPr/>
          <p:nvPr/>
        </p:nvSpPr>
        <p:spPr>
          <a:xfrm>
            <a:off x="685800" y="2468880"/>
            <a:ext cx="297144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29"/>
          <p:cNvSpPr/>
          <p:nvPr/>
        </p:nvSpPr>
        <p:spPr>
          <a:xfrm>
            <a:off x="777240" y="2633400"/>
            <a:ext cx="278856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powershell.exe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25" name="Google Shape;625;p29"/>
          <p:cNvSpPr/>
          <p:nvPr/>
        </p:nvSpPr>
        <p:spPr>
          <a:xfrm>
            <a:off x="758880" y="3026520"/>
            <a:ext cx="2825280" cy="3121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webdev · STANDARD USER</a:t>
            </a:r>
            <a:b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21:42:39.729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26" name="Google Shape;626;p29"/>
          <p:cNvSpPr/>
          <p:nvPr/>
        </p:nvSpPr>
        <p:spPr>
          <a:xfrm>
            <a:off x="4617720" y="2468880"/>
            <a:ext cx="297144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29"/>
          <p:cNvSpPr/>
          <p:nvPr/>
        </p:nvSpPr>
        <p:spPr>
          <a:xfrm>
            <a:off x="4709160" y="2633400"/>
            <a:ext cx="278856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steamservice.exe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28" name="Google Shape;628;p29"/>
          <p:cNvSpPr/>
          <p:nvPr/>
        </p:nvSpPr>
        <p:spPr>
          <a:xfrm>
            <a:off x="4690800" y="3026520"/>
            <a:ext cx="282528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NT AUTHORITY\SYSTEM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29" name="Google Shape;629;p29"/>
          <p:cNvSpPr/>
          <p:nvPr/>
        </p:nvSpPr>
        <p:spPr>
          <a:xfrm>
            <a:off x="8549640" y="2468880"/>
            <a:ext cx="2971440" cy="9871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29"/>
          <p:cNvSpPr/>
          <p:nvPr/>
        </p:nvSpPr>
        <p:spPr>
          <a:xfrm>
            <a:off x="8641080" y="2633400"/>
            <a:ext cx="278856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launcher.exe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31" name="Google Shape;631;p29"/>
          <p:cNvSpPr/>
          <p:nvPr/>
        </p:nvSpPr>
        <p:spPr>
          <a:xfrm>
            <a:off x="8622720" y="3026520"/>
            <a:ext cx="282528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SYSTEM · 21:42:45.480</a:t>
            </a:r>
            <a:endParaRPr sz="9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632" name="Google Shape;632;p29"/>
          <p:cNvCxnSpPr/>
          <p:nvPr/>
        </p:nvCxnSpPr>
        <p:spPr>
          <a:xfrm>
            <a:off x="3657600" y="2962440"/>
            <a:ext cx="96048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33" name="Google Shape;633;p29"/>
          <p:cNvCxnSpPr/>
          <p:nvPr/>
        </p:nvCxnSpPr>
        <p:spPr>
          <a:xfrm>
            <a:off x="7589520" y="2962440"/>
            <a:ext cx="960480" cy="36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4" name="Google Shape;634;p29"/>
          <p:cNvSpPr/>
          <p:nvPr/>
        </p:nvSpPr>
        <p:spPr>
          <a:xfrm>
            <a:off x="2926080" y="4251960"/>
            <a:ext cx="6309000" cy="13255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29"/>
          <p:cNvSpPr/>
          <p:nvPr/>
        </p:nvSpPr>
        <p:spPr>
          <a:xfrm>
            <a:off x="2926080" y="4251960"/>
            <a:ext cx="63720" cy="13255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29"/>
          <p:cNvSpPr/>
          <p:nvPr/>
        </p:nvSpPr>
        <p:spPr>
          <a:xfrm>
            <a:off x="3127320" y="4407480"/>
            <a:ext cx="596160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WHERE IT WORKED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37" name="Google Shape;637;p29"/>
          <p:cNvSpPr/>
          <p:nvPr/>
        </p:nvSpPr>
        <p:spPr>
          <a:xfrm>
            <a:off x="3127320" y="4818960"/>
            <a:ext cx="5943240" cy="632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Windows 10 Pro 19045: SYSTEM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Server 2019: no authority change</a:t>
            </a:r>
            <a:b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The environment is part of the attack path.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638" name="Google Shape;638;p29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9" name="Google Shape;639;p29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DVWA   ───   APP   ───   WORKSTATION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SYSTEM</a:t>
            </a: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   ───   BLUE</a:t>
            </a:r>
            <a:endParaRPr b="1" sz="800">
              <a:solidFill>
                <a:srgbClr val="60788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Google Shape;64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30"/>
          <p:cNvSpPr/>
          <p:nvPr/>
        </p:nvSpPr>
        <p:spPr>
          <a:xfrm>
            <a:off x="0" y="0"/>
            <a:ext cx="6309000" cy="6857640"/>
          </a:xfrm>
          <a:prstGeom prst="rect">
            <a:avLst/>
          </a:prstGeom>
          <a:solidFill>
            <a:srgbClr val="050A11"/>
          </a:solidFill>
          <a:ln cap="flat" cmpd="sng" w="19075">
            <a:solidFill>
              <a:srgbClr val="050A11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30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4DB8FF"/>
          </a:solidFill>
          <a:ln cap="flat" cmpd="sng" w="19075">
            <a:solidFill>
              <a:srgbClr val="4DB8FF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30"/>
          <p:cNvSpPr/>
          <p:nvPr/>
        </p:nvSpPr>
        <p:spPr>
          <a:xfrm>
            <a:off x="685800" y="685800"/>
            <a:ext cx="1554120" cy="310680"/>
          </a:xfrm>
          <a:prstGeom prst="roundRect">
            <a:avLst>
              <a:gd fmla="val 16667" name="adj"/>
            </a:avLst>
          </a:prstGeom>
          <a:solidFill>
            <a:srgbClr val="0C1B2A"/>
          </a:solidFill>
          <a:ln cap="flat" cmpd="sng" w="19075">
            <a:solidFill>
              <a:srgbClr val="4DB8FF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30"/>
          <p:cNvSpPr/>
          <p:nvPr/>
        </p:nvSpPr>
        <p:spPr>
          <a:xfrm>
            <a:off x="731520" y="754560"/>
            <a:ext cx="146268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strike="noStrike">
                <a:solidFill>
                  <a:srgbClr val="4DB8FF"/>
                </a:solidFill>
                <a:latin typeface="Ubuntu Sans"/>
                <a:ea typeface="Ubuntu Sans"/>
                <a:cs typeface="Ubuntu Sans"/>
                <a:sym typeface="Ubuntu Sans"/>
              </a:rPr>
              <a:t>CAMERA TURN</a:t>
            </a:r>
            <a:endParaRPr sz="800" strike="noStrike">
              <a:solidFill>
                <a:srgbClr val="FFFFFF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50" name="Google Shape;650;p30"/>
          <p:cNvSpPr/>
          <p:nvPr/>
        </p:nvSpPr>
        <p:spPr>
          <a:xfrm>
            <a:off x="685800" y="1508760"/>
            <a:ext cx="5120280" cy="1195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strike="noStrike">
                <a:solidFill>
                  <a:srgbClr val="F4F7FB"/>
                </a:solidFill>
                <a:latin typeface="Ubuntu Sans"/>
                <a:ea typeface="Ubuntu Sans"/>
                <a:cs typeface="Ubuntu Sans"/>
                <a:sym typeface="Ubuntu Sans"/>
              </a:rPr>
              <a:t>REWIND</a:t>
            </a:r>
            <a:br>
              <a:rPr lang="en-US" sz="3800"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3800" strike="noStrike">
                <a:solidFill>
                  <a:srgbClr val="F4F7FB"/>
                </a:solidFill>
                <a:latin typeface="Ubuntu Sans"/>
                <a:ea typeface="Ubuntu Sans"/>
                <a:cs typeface="Ubuntu Sans"/>
                <a:sym typeface="Ubuntu Sans"/>
              </a:rPr>
              <a:t>THE INCIDENT</a:t>
            </a:r>
            <a:endParaRPr sz="3800" strike="noStrike">
              <a:solidFill>
                <a:srgbClr val="FFFFFF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51" name="Google Shape;651;p30"/>
          <p:cNvSpPr/>
          <p:nvPr/>
        </p:nvSpPr>
        <p:spPr>
          <a:xfrm>
            <a:off x="713160" y="3246120"/>
            <a:ext cx="5120280" cy="677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strike="noStrike">
                <a:solidFill>
                  <a:srgbClr val="4DB8FF"/>
                </a:solidFill>
                <a:latin typeface="Ubuntu Sans"/>
                <a:ea typeface="Ubuntu Sans"/>
                <a:cs typeface="Ubuntu Sans"/>
                <a:sym typeface="Ubuntu Sans"/>
              </a:rPr>
              <a:t>Same packets. Different questions.</a:t>
            </a:r>
            <a:endParaRPr sz="2100" strike="noStrike">
              <a:solidFill>
                <a:srgbClr val="FFFFFF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52" name="Google Shape;652;p30"/>
          <p:cNvSpPr/>
          <p:nvPr/>
        </p:nvSpPr>
        <p:spPr>
          <a:xfrm>
            <a:off x="713160" y="3931920"/>
            <a:ext cx="5028840" cy="5245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trike="noStrike">
                <a:solidFill>
                  <a:srgbClr val="9FB2CA"/>
                </a:solidFill>
                <a:latin typeface="Ubuntu Sans"/>
                <a:ea typeface="Ubuntu Sans"/>
                <a:cs typeface="Ubuntu Sans"/>
                <a:sym typeface="Ubuntu Sans"/>
              </a:rPr>
              <a:t>Erase the attacker terminal.</a:t>
            </a:r>
            <a:br>
              <a:rPr lang="en-US" sz="1600">
                <a:latin typeface="Ubuntu Sans"/>
                <a:ea typeface="Ubuntu Sans"/>
                <a:cs typeface="Ubuntu Sans"/>
                <a:sym typeface="Ubuntu Sans"/>
              </a:rPr>
            </a:br>
            <a:r>
              <a:rPr lang="en-US" sz="1600" strike="noStrike">
                <a:solidFill>
                  <a:srgbClr val="9FB2CA"/>
                </a:solidFill>
                <a:latin typeface="Ubuntu Sans"/>
                <a:ea typeface="Ubuntu Sans"/>
                <a:cs typeface="Ubuntu Sans"/>
                <a:sym typeface="Ubuntu Sans"/>
              </a:rPr>
              <a:t>Can blue reconstruct the path?</a:t>
            </a:r>
            <a:endParaRPr sz="1600" strike="noStrike">
              <a:solidFill>
                <a:srgbClr val="FFFFFF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31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DEFENDER RECONSTRUCTION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60" name="Google Shape;660;p31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Blue reconstructs the pivot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61" name="Google Shape;661;p31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28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62" name="Google Shape;662;p31"/>
          <p:cNvSpPr/>
          <p:nvPr/>
        </p:nvSpPr>
        <p:spPr>
          <a:xfrm>
            <a:off x="687640" y="2315200"/>
            <a:ext cx="1449900" cy="1449900"/>
          </a:xfrm>
          <a:prstGeom prst="ellipse">
            <a:avLst/>
          </a:prstGeom>
          <a:solidFill>
            <a:srgbClr val="0F1B2B"/>
          </a:solidFill>
          <a:ln cap="flat" cmpd="sng" w="25400">
            <a:solidFill>
              <a:srgbClr val="527A91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31"/>
          <p:cNvSpPr/>
          <p:nvPr/>
        </p:nvSpPr>
        <p:spPr>
          <a:xfrm>
            <a:off x="640080" y="2788920"/>
            <a:ext cx="1554120" cy="1897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FILE RECEIVED</a:t>
            </a:r>
            <a:endParaRPr sz="10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64" name="Google Shape;664;p31"/>
          <p:cNvSpPr/>
          <p:nvPr/>
        </p:nvSpPr>
        <p:spPr>
          <a:xfrm>
            <a:off x="457200" y="3886200"/>
            <a:ext cx="1919880" cy="1897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attachment lands</a:t>
            </a:r>
            <a:endParaRPr sz="10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65" name="Google Shape;665;p31"/>
          <p:cNvSpPr/>
          <p:nvPr/>
        </p:nvSpPr>
        <p:spPr>
          <a:xfrm>
            <a:off x="3019360" y="2315200"/>
            <a:ext cx="1449900" cy="1449900"/>
          </a:xfrm>
          <a:prstGeom prst="ellipse">
            <a:avLst/>
          </a:prstGeom>
          <a:solidFill>
            <a:srgbClr val="0F1B2B"/>
          </a:solidFill>
          <a:ln cap="flat" cmpd="sng" w="25400">
            <a:solidFill>
              <a:srgbClr val="527A91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31"/>
          <p:cNvSpPr/>
          <p:nvPr/>
        </p:nvSpPr>
        <p:spPr>
          <a:xfrm>
            <a:off x="2971800" y="2788920"/>
            <a:ext cx="1554120" cy="1897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HTTP 101</a:t>
            </a:r>
            <a:endParaRPr sz="10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67" name="Google Shape;667;p31"/>
          <p:cNvSpPr/>
          <p:nvPr/>
        </p:nvSpPr>
        <p:spPr>
          <a:xfrm>
            <a:off x="2788920" y="3886200"/>
            <a:ext cx="1919880" cy="1897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session upgrades</a:t>
            </a:r>
            <a:endParaRPr sz="10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68" name="Google Shape;668;p31"/>
          <p:cNvSpPr/>
          <p:nvPr/>
        </p:nvSpPr>
        <p:spPr>
          <a:xfrm>
            <a:off x="5351080" y="2315200"/>
            <a:ext cx="1449900" cy="1449900"/>
          </a:xfrm>
          <a:prstGeom prst="ellipse">
            <a:avLst/>
          </a:prstGeom>
          <a:solidFill>
            <a:srgbClr val="0F1B2B"/>
          </a:solidFill>
          <a:ln cap="flat" cmpd="sng" w="25400">
            <a:solidFill>
              <a:srgbClr val="527A91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31"/>
          <p:cNvSpPr/>
          <p:nvPr/>
        </p:nvSpPr>
        <p:spPr>
          <a:xfrm>
            <a:off x="5303520" y="2788920"/>
            <a:ext cx="1554120" cy="1897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CHISEL-V3</a:t>
            </a:r>
            <a:endParaRPr sz="10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70" name="Google Shape;670;p31"/>
          <p:cNvSpPr/>
          <p:nvPr/>
        </p:nvSpPr>
        <p:spPr>
          <a:xfrm>
            <a:off x="5120640" y="3886200"/>
            <a:ext cx="1919880" cy="1897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tunnel identified</a:t>
            </a:r>
            <a:endParaRPr sz="10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71" name="Google Shape;671;p31"/>
          <p:cNvSpPr/>
          <p:nvPr/>
        </p:nvSpPr>
        <p:spPr>
          <a:xfrm>
            <a:off x="7682800" y="2315200"/>
            <a:ext cx="1449900" cy="1449900"/>
          </a:xfrm>
          <a:prstGeom prst="ellipse">
            <a:avLst/>
          </a:prstGeom>
          <a:solidFill>
            <a:srgbClr val="0F1B2B"/>
          </a:solidFill>
          <a:ln cap="flat" cmpd="sng" w="25400">
            <a:solidFill>
              <a:srgbClr val="527A91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31"/>
          <p:cNvSpPr/>
          <p:nvPr/>
        </p:nvSpPr>
        <p:spPr>
          <a:xfrm>
            <a:off x="7635240" y="2788920"/>
            <a:ext cx="1554120" cy="1897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INTERNAL PROBES</a:t>
            </a:r>
            <a:endParaRPr sz="85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73" name="Google Shape;673;p31"/>
          <p:cNvSpPr/>
          <p:nvPr/>
        </p:nvSpPr>
        <p:spPr>
          <a:xfrm>
            <a:off x="7452360" y="3886200"/>
            <a:ext cx="1919880" cy="1897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source shifts inward</a:t>
            </a:r>
            <a:endParaRPr sz="10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74" name="Google Shape;674;p31"/>
          <p:cNvSpPr/>
          <p:nvPr/>
        </p:nvSpPr>
        <p:spPr>
          <a:xfrm>
            <a:off x="10014520" y="2315200"/>
            <a:ext cx="1449900" cy="1449900"/>
          </a:xfrm>
          <a:prstGeom prst="ellipse">
            <a:avLst/>
          </a:prstGeom>
          <a:solidFill>
            <a:srgbClr val="0F1B2B"/>
          </a:solidFill>
          <a:ln cap="flat" cmpd="sng" w="25400">
            <a:solidFill>
              <a:srgbClr val="527A91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31"/>
          <p:cNvSpPr/>
          <p:nvPr/>
        </p:nvSpPr>
        <p:spPr>
          <a:xfrm>
            <a:off x="9966960" y="2788920"/>
            <a:ext cx="1554120" cy="1897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PRIVATE RESPONSE</a:t>
            </a:r>
            <a:endParaRPr sz="85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76" name="Google Shape;676;p31"/>
          <p:cNvSpPr/>
          <p:nvPr/>
        </p:nvSpPr>
        <p:spPr>
          <a:xfrm>
            <a:off x="9784080" y="3886200"/>
            <a:ext cx="1919880" cy="1897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private data returns</a:t>
            </a:r>
            <a:endParaRPr sz="10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677" name="Google Shape;677;p31"/>
          <p:cNvCxnSpPr/>
          <p:nvPr/>
        </p:nvCxnSpPr>
        <p:spPr>
          <a:xfrm>
            <a:off x="2137640" y="3040200"/>
            <a:ext cx="881700" cy="30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8" name="Google Shape;678;p31"/>
          <p:cNvCxnSpPr/>
          <p:nvPr/>
        </p:nvCxnSpPr>
        <p:spPr>
          <a:xfrm>
            <a:off x="4469360" y="3040200"/>
            <a:ext cx="881700" cy="30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9" name="Google Shape;679;p31"/>
          <p:cNvCxnSpPr/>
          <p:nvPr/>
        </p:nvCxnSpPr>
        <p:spPr>
          <a:xfrm>
            <a:off x="6801080" y="3040200"/>
            <a:ext cx="881700" cy="30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0" name="Google Shape;680;p31"/>
          <p:cNvCxnSpPr/>
          <p:nvPr/>
        </p:nvCxnSpPr>
        <p:spPr>
          <a:xfrm>
            <a:off x="9132800" y="3040200"/>
            <a:ext cx="881700" cy="300"/>
          </a:xfrm>
          <a:prstGeom prst="straightConnector1">
            <a:avLst/>
          </a:prstGeom>
          <a:noFill/>
          <a:ln cap="flat" cmpd="sng" w="25400">
            <a:solidFill>
              <a:srgbClr val="69B7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1" name="Google Shape;681;p31"/>
          <p:cNvSpPr/>
          <p:nvPr/>
        </p:nvSpPr>
        <p:spPr>
          <a:xfrm>
            <a:off x="2057400" y="4709160"/>
            <a:ext cx="8046360" cy="10969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31"/>
          <p:cNvSpPr/>
          <p:nvPr/>
        </p:nvSpPr>
        <p:spPr>
          <a:xfrm>
            <a:off x="2057400" y="4709160"/>
            <a:ext cx="63720" cy="109692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31"/>
          <p:cNvSpPr/>
          <p:nvPr/>
        </p:nvSpPr>
        <p:spPr>
          <a:xfrm>
            <a:off x="2258640" y="4864680"/>
            <a:ext cx="7698960" cy="2505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CORRELATION</a:t>
            </a:r>
            <a:endParaRPr sz="14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84" name="Google Shape;684;p31"/>
          <p:cNvSpPr/>
          <p:nvPr/>
        </p:nvSpPr>
        <p:spPr>
          <a:xfrm>
            <a:off x="2258640" y="5276160"/>
            <a:ext cx="7680600" cy="4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Direction, identity, time and protocol turn five ordinary events into one reconstructed path.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685" name="Google Shape;685;p31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6" name="Google Shape;686;p31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DVWA   ───   APP   ───   WORKSTATION   ───   SYSTEM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BLUE</a:t>
            </a:r>
            <a:endParaRPr b="1" sz="800">
              <a:solidFill>
                <a:srgbClr val="69B7C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" name="Google Shape;69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32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SENSOR QUALITY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94" name="Google Shape;694;p32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1,115 alerts. Five events tell the story.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95" name="Google Shape;695;p32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29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96" name="Google Shape;696;p32"/>
          <p:cNvSpPr/>
          <p:nvPr/>
        </p:nvSpPr>
        <p:spPr>
          <a:xfrm>
            <a:off x="685800" y="1828800"/>
            <a:ext cx="5028840" cy="310860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32"/>
          <p:cNvSpPr/>
          <p:nvPr/>
        </p:nvSpPr>
        <p:spPr>
          <a:xfrm>
            <a:off x="1005840" y="2240280"/>
            <a:ext cx="4388760" cy="69228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1,115</a:t>
            </a:r>
            <a:endParaRPr sz="43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98" name="Google Shape;698;p32"/>
          <p:cNvSpPr/>
          <p:nvPr/>
        </p:nvSpPr>
        <p:spPr>
          <a:xfrm>
            <a:off x="1005840" y="3200400"/>
            <a:ext cx="4388760" cy="29628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checksum alerts</a:t>
            </a:r>
            <a:endParaRPr sz="17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699" name="Google Shape;699;p32"/>
          <p:cNvSpPr/>
          <p:nvPr/>
        </p:nvSpPr>
        <p:spPr>
          <a:xfrm>
            <a:off x="1005840" y="3977640"/>
            <a:ext cx="4388760" cy="2354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one noisy sensor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00" name="Google Shape;700;p32"/>
          <p:cNvSpPr/>
          <p:nvPr/>
        </p:nvSpPr>
        <p:spPr>
          <a:xfrm>
            <a:off x="6446520" y="1828800"/>
            <a:ext cx="5028840" cy="310860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32"/>
          <p:cNvSpPr/>
          <p:nvPr/>
        </p:nvSpPr>
        <p:spPr>
          <a:xfrm>
            <a:off x="6766560" y="2240280"/>
            <a:ext cx="4388760" cy="69228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5</a:t>
            </a:r>
            <a:endParaRPr sz="43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02" name="Google Shape;702;p32"/>
          <p:cNvSpPr/>
          <p:nvPr/>
        </p:nvSpPr>
        <p:spPr>
          <a:xfrm>
            <a:off x="6766560" y="3200400"/>
            <a:ext cx="4388760" cy="29628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linked events</a:t>
            </a:r>
            <a:endParaRPr sz="17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03" name="Google Shape;703;p32"/>
          <p:cNvSpPr/>
          <p:nvPr/>
        </p:nvSpPr>
        <p:spPr>
          <a:xfrm>
            <a:off x="6766560" y="3977640"/>
            <a:ext cx="4388760" cy="2354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one coherent path</a:t>
            </a:r>
            <a:endParaRPr sz="13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04" name="Google Shape;704;p32"/>
          <p:cNvSpPr/>
          <p:nvPr/>
        </p:nvSpPr>
        <p:spPr>
          <a:xfrm>
            <a:off x="731520" y="5440680"/>
            <a:ext cx="10698120" cy="3571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More alerts do not mean more truth.</a:t>
            </a:r>
            <a:endParaRPr sz="21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cxnSp>
        <p:nvCxnSpPr>
          <p:cNvPr id="705" name="Google Shape;705;p32"/>
          <p:cNvCxnSpPr/>
          <p:nvPr/>
        </p:nvCxnSpPr>
        <p:spPr>
          <a:xfrm>
            <a:off x="768096" y="6126480"/>
            <a:ext cx="10652700" cy="0"/>
          </a:xfrm>
          <a:prstGeom prst="straightConnector1">
            <a:avLst/>
          </a:prstGeom>
          <a:noFill/>
          <a:ln cap="flat" cmpd="sng" w="12700">
            <a:solidFill>
              <a:srgbClr val="29475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6" name="Google Shape;706;p32"/>
          <p:cNvSpPr txBox="1"/>
          <p:nvPr/>
        </p:nvSpPr>
        <p:spPr>
          <a:xfrm>
            <a:off x="786384" y="6199632"/>
            <a:ext cx="10607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607888"/>
                </a:solidFill>
                <a:latin typeface="Fira Code"/>
                <a:ea typeface="Fira Code"/>
                <a:cs typeface="Fira Code"/>
                <a:sym typeface="Fira Code"/>
              </a:rPr>
              <a:t>OUTSIDE   ───   DVWA   ───   APP   ───   WORKSTATION   ───   SYSTEM   ───   </a:t>
            </a:r>
            <a:r>
              <a:rPr b="1" lang="en-US" sz="8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BLUE</a:t>
            </a:r>
            <a:endParaRPr b="1" sz="800">
              <a:solidFill>
                <a:srgbClr val="69B7C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D17"/>
        </a:solidFill>
      </p:bgPr>
    </p:bg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" name="Google Shape;71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33"/>
          <p:cNvSpPr/>
          <p:nvPr/>
        </p:nvSpPr>
        <p:spPr>
          <a:xfrm>
            <a:off x="502920" y="219600"/>
            <a:ext cx="5028840" cy="1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strike="noStrike">
                <a:solidFill>
                  <a:srgbClr val="69B7C8"/>
                </a:solidFill>
                <a:latin typeface="Ubuntu Sans"/>
                <a:ea typeface="Ubuntu Sans"/>
                <a:cs typeface="Ubuntu Sans"/>
                <a:sym typeface="Ubuntu Sans"/>
              </a:rPr>
              <a:t>CLOSE</a:t>
            </a:r>
            <a:endParaRPr sz="900" strike="noStrike">
              <a:solidFill>
                <a:srgbClr val="69B7C8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14" name="Google Shape;714;p33"/>
          <p:cNvSpPr/>
          <p:nvPr/>
        </p:nvSpPr>
        <p:spPr>
          <a:xfrm>
            <a:off x="502920" y="567000"/>
            <a:ext cx="11109600" cy="4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The commands change. The questions transfer.</a:t>
            </a:r>
            <a:endParaRPr sz="29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15" name="Google Shape;715;p33"/>
          <p:cNvSpPr/>
          <p:nvPr/>
        </p:nvSpPr>
        <p:spPr>
          <a:xfrm>
            <a:off x="530280" y="1261800"/>
            <a:ext cx="10881000" cy="219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Intermediate hacking is recognizing what changed—and what to do with it.</a:t>
            </a:r>
            <a:endParaRPr sz="12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16" name="Google Shape;716;p33"/>
          <p:cNvSpPr/>
          <p:nvPr/>
        </p:nvSpPr>
        <p:spPr>
          <a:xfrm>
            <a:off x="11292840" y="6473880"/>
            <a:ext cx="365400" cy="158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30</a:t>
            </a:r>
            <a:endParaRPr sz="8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17" name="Google Shape;717;p33"/>
          <p:cNvSpPr/>
          <p:nvPr/>
        </p:nvSpPr>
        <p:spPr>
          <a:xfrm>
            <a:off x="457200" y="1874520"/>
            <a:ext cx="2057040" cy="320004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33"/>
          <p:cNvSpPr/>
          <p:nvPr/>
        </p:nvSpPr>
        <p:spPr>
          <a:xfrm>
            <a:off x="621720" y="2057400"/>
            <a:ext cx="914040" cy="417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1.</a:t>
            </a:r>
            <a:endParaRPr sz="25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19" name="Google Shape;719;p33"/>
          <p:cNvSpPr/>
          <p:nvPr/>
        </p:nvSpPr>
        <p:spPr>
          <a:xfrm>
            <a:off x="658440" y="2880360"/>
            <a:ext cx="1645560" cy="52452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What changed?</a:t>
            </a:r>
            <a:endParaRPr sz="16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20" name="Google Shape;720;p33"/>
          <p:cNvSpPr/>
          <p:nvPr/>
        </p:nvSpPr>
        <p:spPr>
          <a:xfrm>
            <a:off x="2788920" y="1874520"/>
            <a:ext cx="2057040" cy="320004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33"/>
          <p:cNvSpPr/>
          <p:nvPr/>
        </p:nvSpPr>
        <p:spPr>
          <a:xfrm>
            <a:off x="2953440" y="2057400"/>
            <a:ext cx="914040" cy="417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2.</a:t>
            </a:r>
            <a:endParaRPr sz="25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22" name="Google Shape;722;p33"/>
          <p:cNvSpPr/>
          <p:nvPr/>
        </p:nvSpPr>
        <p:spPr>
          <a:xfrm>
            <a:off x="2990160" y="2880360"/>
            <a:ext cx="1645560" cy="1011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What does this component trust?</a:t>
            </a:r>
            <a:endParaRPr sz="16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23" name="Google Shape;723;p33"/>
          <p:cNvSpPr/>
          <p:nvPr/>
        </p:nvSpPr>
        <p:spPr>
          <a:xfrm>
            <a:off x="5120640" y="1874520"/>
            <a:ext cx="2057040" cy="320004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33"/>
          <p:cNvSpPr/>
          <p:nvPr/>
        </p:nvSpPr>
        <p:spPr>
          <a:xfrm>
            <a:off x="5285160" y="2057400"/>
            <a:ext cx="914040" cy="417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3.</a:t>
            </a:r>
            <a:endParaRPr sz="25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25" name="Google Shape;725;p33"/>
          <p:cNvSpPr/>
          <p:nvPr/>
        </p:nvSpPr>
        <p:spPr>
          <a:xfrm>
            <a:off x="5321880" y="2880360"/>
            <a:ext cx="1645560" cy="1011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Who can influence that trusted input?</a:t>
            </a:r>
            <a:endParaRPr sz="16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26" name="Google Shape;726;p33"/>
          <p:cNvSpPr/>
          <p:nvPr/>
        </p:nvSpPr>
        <p:spPr>
          <a:xfrm>
            <a:off x="7452360" y="1874520"/>
            <a:ext cx="2057040" cy="320004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33"/>
          <p:cNvSpPr/>
          <p:nvPr/>
        </p:nvSpPr>
        <p:spPr>
          <a:xfrm>
            <a:off x="7616880" y="2057400"/>
            <a:ext cx="914040" cy="417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4.</a:t>
            </a:r>
            <a:endParaRPr sz="25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28" name="Google Shape;728;p33"/>
          <p:cNvSpPr/>
          <p:nvPr/>
        </p:nvSpPr>
        <p:spPr>
          <a:xfrm>
            <a:off x="7653600" y="2880360"/>
            <a:ext cx="1645560" cy="1011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Which test reduces the most uncertainty?</a:t>
            </a:r>
            <a:endParaRPr sz="16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29" name="Google Shape;729;p33"/>
          <p:cNvSpPr/>
          <p:nvPr/>
        </p:nvSpPr>
        <p:spPr>
          <a:xfrm>
            <a:off x="9784080" y="1874520"/>
            <a:ext cx="2057040" cy="3200040"/>
          </a:xfrm>
          <a:prstGeom prst="roundRect">
            <a:avLst>
              <a:gd fmla="val 16667" name="adj"/>
            </a:avLst>
          </a:prstGeom>
          <a:solidFill>
            <a:srgbClr val="101C29"/>
          </a:solidFill>
          <a:ln cap="flat" cmpd="sng" w="15875">
            <a:solidFill>
              <a:srgbClr val="29475A"/>
            </a:solidFill>
            <a:prstDash val="solid"/>
            <a:round/>
            <a:headEnd len="sm" w="sm" type="none"/>
            <a:tailEnd len="sm" w="sm" type="none"/>
          </a:ln>
          <a:effectLst>
            <a:outerShdw blurRad="39960" rotWithShape="0" dir="5400000" dist="23040">
              <a:srgbClr val="000000">
                <a:alpha val="34902"/>
              </a:srgbClr>
            </a:outerShdw>
          </a:effectLst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33"/>
          <p:cNvSpPr/>
          <p:nvPr/>
        </p:nvSpPr>
        <p:spPr>
          <a:xfrm>
            <a:off x="9948600" y="2057400"/>
            <a:ext cx="914040" cy="4179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5.</a:t>
            </a:r>
            <a:endParaRPr sz="25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31" name="Google Shape;731;p33"/>
          <p:cNvSpPr/>
          <p:nvPr/>
        </p:nvSpPr>
        <p:spPr>
          <a:xfrm>
            <a:off x="9985320" y="2880360"/>
            <a:ext cx="1645560" cy="76824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trike="noStrike">
                <a:solidFill>
                  <a:srgbClr val="A9BAC5"/>
                </a:solidFill>
                <a:latin typeface="Ubuntu Sans"/>
                <a:ea typeface="Ubuntu Sans"/>
                <a:cs typeface="Ubuntu Sans"/>
                <a:sym typeface="Ubuntu Sans"/>
              </a:rPr>
              <a:t>What would the defender observe?</a:t>
            </a:r>
            <a:endParaRPr sz="1600" strike="noStrike">
              <a:solidFill>
                <a:srgbClr val="A9BAC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32" name="Google Shape;732;p33"/>
          <p:cNvSpPr/>
          <p:nvPr/>
        </p:nvSpPr>
        <p:spPr>
          <a:xfrm>
            <a:off x="731520" y="5669280"/>
            <a:ext cx="10698120" cy="387360"/>
          </a:xfrm>
          <a:prstGeom prst="rect">
            <a:avLst/>
          </a:prstGeom>
          <a:noFill/>
          <a:ln>
            <a:noFill/>
          </a:ln>
        </p:spPr>
        <p:txBody>
          <a:bodyPr anchorCtr="0" anchor="t" bIns="18350" lIns="36700" spcFirstLastPara="1" rIns="36700" wrap="square" tIns="18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strike="noStrike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Questions · objections · better detections?</a:t>
            </a:r>
            <a:endParaRPr sz="2300" strike="noStrike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11F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34"/>
          <p:cNvSpPr txBox="1"/>
          <p:nvPr/>
        </p:nvSpPr>
        <p:spPr>
          <a:xfrm>
            <a:off x="1524000" y="228600"/>
            <a:ext cx="914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MALMÖ 2600  //  OCTOBER 2026</a:t>
            </a:r>
            <a:endParaRPr b="1" sz="1000">
              <a:solidFill>
                <a:srgbClr val="69B7C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  <p:sp>
        <p:nvSpPr>
          <p:cNvPr id="739" name="Google Shape;739;p34"/>
          <p:cNvSpPr txBox="1"/>
          <p:nvPr/>
        </p:nvSpPr>
        <p:spPr>
          <a:xfrm>
            <a:off x="1270000" y="533400"/>
            <a:ext cx="96519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DEMO </a:t>
            </a:r>
            <a:r>
              <a:rPr b="1" lang="en-US" sz="3800">
                <a:solidFill>
                  <a:srgbClr val="4DB8FF"/>
                </a:solidFill>
                <a:latin typeface="Ubuntu Sans"/>
                <a:ea typeface="Ubuntu Sans"/>
                <a:cs typeface="Ubuntu Sans"/>
                <a:sym typeface="Ubuntu Sans"/>
              </a:rPr>
              <a:t>OR DIE</a:t>
            </a:r>
            <a:endParaRPr b="1" sz="3800">
              <a:solidFill>
                <a:srgbClr val="4DB8FF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40" name="Google Shape;740;p34"/>
          <p:cNvSpPr/>
          <p:nvPr/>
        </p:nvSpPr>
        <p:spPr>
          <a:xfrm>
            <a:off x="1651000" y="1371600"/>
            <a:ext cx="8889900" cy="25500"/>
          </a:xfrm>
          <a:prstGeom prst="rect">
            <a:avLst/>
          </a:prstGeom>
          <a:solidFill>
            <a:srgbClr val="4DB8FF">
              <a:alpha val="7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34"/>
          <p:cNvSpPr/>
          <p:nvPr/>
        </p:nvSpPr>
        <p:spPr>
          <a:xfrm>
            <a:off x="1600200" y="1600200"/>
            <a:ext cx="8991600" cy="5105400"/>
          </a:xfrm>
          <a:prstGeom prst="rect">
            <a:avLst/>
          </a:prstGeom>
          <a:solidFill>
            <a:srgbClr val="1E3E4F">
              <a:alpha val="42000"/>
            </a:srgbClr>
          </a:solidFill>
          <a:ln cap="flat" cmpd="sng" w="15875">
            <a:solidFill>
              <a:srgbClr val="69B7C8">
                <a:alpha val="7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2" name="Google Shape;742;p3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8500" y="1651000"/>
            <a:ext cx="8255002" cy="4643438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34"/>
          <p:cNvSpPr txBox="1"/>
          <p:nvPr/>
        </p:nvSpPr>
        <p:spPr>
          <a:xfrm>
            <a:off x="1714500" y="6324600"/>
            <a:ext cx="87630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FE3F5"/>
                </a:solidFill>
                <a:latin typeface="Ubuntu Sans"/>
                <a:ea typeface="Ubuntu Sans"/>
                <a:cs typeface="Ubuntu Sans"/>
                <a:sym typeface="Ubuntu Sans"/>
              </a:rPr>
              <a:t>Play demo.mp4 from the companion folder (16 seconds, silent)</a:t>
            </a:r>
            <a:endParaRPr sz="1600">
              <a:solidFill>
                <a:srgbClr val="BFE3F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35"/>
          <p:cNvSpPr/>
          <p:nvPr/>
        </p:nvSpPr>
        <p:spPr>
          <a:xfrm>
            <a:off x="0" y="0"/>
            <a:ext cx="6350100" cy="6858000"/>
          </a:xfrm>
          <a:prstGeom prst="rect">
            <a:avLst/>
          </a:prstGeom>
          <a:solidFill>
            <a:srgbClr val="07111F">
              <a:alpha val="78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35"/>
          <p:cNvSpPr/>
          <p:nvPr/>
        </p:nvSpPr>
        <p:spPr>
          <a:xfrm>
            <a:off x="711200" y="673100"/>
            <a:ext cx="685800" cy="38100"/>
          </a:xfrm>
          <a:prstGeom prst="rect">
            <a:avLst/>
          </a:prstGeom>
          <a:solidFill>
            <a:srgbClr val="4DB8FF">
              <a:alpha val="9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35"/>
          <p:cNvSpPr txBox="1"/>
          <p:nvPr/>
        </p:nvSpPr>
        <p:spPr>
          <a:xfrm>
            <a:off x="711200" y="355600"/>
            <a:ext cx="46989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THANK YOU  //  MALMÖ 2600</a:t>
            </a:r>
            <a:endParaRPr b="1" sz="1000">
              <a:solidFill>
                <a:srgbClr val="69B7C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  <p:sp>
        <p:nvSpPr>
          <p:cNvPr id="753" name="Google Shape;753;p35"/>
          <p:cNvSpPr txBox="1"/>
          <p:nvPr/>
        </p:nvSpPr>
        <p:spPr>
          <a:xfrm>
            <a:off x="711200" y="939800"/>
            <a:ext cx="4953000" cy="7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</a:rPr>
              <a:t>JOIN US</a:t>
            </a:r>
            <a:endParaRPr b="1" sz="4200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54" name="Google Shape;754;p35"/>
          <p:cNvSpPr txBox="1"/>
          <p:nvPr/>
        </p:nvSpPr>
        <p:spPr>
          <a:xfrm>
            <a:off x="711200" y="1778000"/>
            <a:ext cx="49530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4DB8FF"/>
                </a:solidFill>
                <a:latin typeface="Ubuntu Sans"/>
                <a:ea typeface="Ubuntu Sans"/>
                <a:cs typeface="Ubuntu Sans"/>
                <a:sym typeface="Ubuntu Sans"/>
              </a:rPr>
              <a:t>We need more skilled</a:t>
            </a:r>
            <a:endParaRPr b="1" sz="2400">
              <a:solidFill>
                <a:srgbClr val="4DB8FF"/>
              </a:solidFill>
              <a:latin typeface="Ubuntu Sans"/>
              <a:ea typeface="Ubuntu Sans"/>
              <a:cs typeface="Ubuntu Sans"/>
              <a:sym typeface="Ubuntu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4DB8FF"/>
                </a:solidFill>
                <a:latin typeface="Ubuntu Sans"/>
                <a:ea typeface="Ubuntu Sans"/>
                <a:cs typeface="Ubuntu Sans"/>
                <a:sym typeface="Ubuntu Sans"/>
              </a:rPr>
              <a:t>geeks and nerds.</a:t>
            </a:r>
            <a:endParaRPr b="1" sz="2400">
              <a:solidFill>
                <a:srgbClr val="4DB8FF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55" name="Google Shape;755;p35"/>
          <p:cNvSpPr txBox="1"/>
          <p:nvPr/>
        </p:nvSpPr>
        <p:spPr>
          <a:xfrm>
            <a:off x="711200" y="2768600"/>
            <a:ext cx="4953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BEC9D5"/>
                </a:solidFill>
                <a:latin typeface="Ubuntu Sans"/>
                <a:ea typeface="Ubuntu Sans"/>
                <a:cs typeface="Ubuntu Sans"/>
                <a:sym typeface="Ubuntu Sans"/>
              </a:rPr>
              <a:t>If this looked like your kind of trouble,</a:t>
            </a:r>
            <a:endParaRPr sz="1500">
              <a:solidFill>
                <a:srgbClr val="BEC9D5"/>
              </a:solidFill>
              <a:latin typeface="Ubuntu Sans"/>
              <a:ea typeface="Ubuntu Sans"/>
              <a:cs typeface="Ubuntu Sans"/>
              <a:sym typeface="Ubuntu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BEC9D5"/>
                </a:solidFill>
                <a:latin typeface="Ubuntu Sans"/>
                <a:ea typeface="Ubuntu Sans"/>
                <a:cs typeface="Ubuntu Sans"/>
                <a:sym typeface="Ubuntu Sans"/>
              </a:rPr>
              <a:t>you should probably say hello.</a:t>
            </a:r>
            <a:endParaRPr sz="1500">
              <a:solidFill>
                <a:srgbClr val="BEC9D5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56" name="Google Shape;756;p35"/>
          <p:cNvSpPr/>
          <p:nvPr/>
        </p:nvSpPr>
        <p:spPr>
          <a:xfrm>
            <a:off x="711200" y="3632200"/>
            <a:ext cx="4953000" cy="787500"/>
          </a:xfrm>
          <a:prstGeom prst="roundRect">
            <a:avLst>
              <a:gd fmla="val 16667" name="adj"/>
            </a:avLst>
          </a:prstGeom>
          <a:solidFill>
            <a:srgbClr val="0A1826">
              <a:alpha val="88000"/>
            </a:srgbClr>
          </a:solidFill>
          <a:ln cap="flat" cmpd="sng" w="13975">
            <a:solidFill>
              <a:srgbClr val="69B7C8">
                <a:alpha val="85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35"/>
          <p:cNvSpPr txBox="1"/>
          <p:nvPr/>
        </p:nvSpPr>
        <p:spPr>
          <a:xfrm>
            <a:off x="965200" y="3759200"/>
            <a:ext cx="44451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 u="sng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SCIBER.IO</a:t>
            </a:r>
            <a:endParaRPr b="1" sz="1500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58" name="Google Shape;758;p35"/>
          <p:cNvSpPr txBox="1"/>
          <p:nvPr/>
        </p:nvSpPr>
        <p:spPr>
          <a:xfrm>
            <a:off x="965200" y="4076700"/>
            <a:ext cx="44451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www.sciber.io</a:t>
            </a:r>
            <a:endParaRPr sz="900">
              <a:solidFill>
                <a:srgbClr val="69B7C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  <p:sp>
        <p:nvSpPr>
          <p:cNvPr id="759" name="Google Shape;759;p35"/>
          <p:cNvSpPr/>
          <p:nvPr/>
        </p:nvSpPr>
        <p:spPr>
          <a:xfrm>
            <a:off x="711200" y="4597400"/>
            <a:ext cx="4953000" cy="787500"/>
          </a:xfrm>
          <a:prstGeom prst="roundRect">
            <a:avLst>
              <a:gd fmla="val 16667" name="adj"/>
            </a:avLst>
          </a:prstGeom>
          <a:solidFill>
            <a:srgbClr val="0A1826">
              <a:alpha val="88000"/>
            </a:srgbClr>
          </a:solidFill>
          <a:ln cap="flat" cmpd="sng" w="13975">
            <a:solidFill>
              <a:srgbClr val="4DB8FF">
                <a:alpha val="85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35"/>
          <p:cNvSpPr txBox="1"/>
          <p:nvPr/>
        </p:nvSpPr>
        <p:spPr>
          <a:xfrm>
            <a:off x="965200" y="4724400"/>
            <a:ext cx="44451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 u="sng">
                <a:solidFill>
                  <a:srgbClr val="E7EDF1"/>
                </a:solidFill>
                <a:latin typeface="Ubuntu Sans"/>
                <a:ea typeface="Ubuntu Sans"/>
                <a:cs typeface="Ubuntu Sans"/>
                <a:sym typeface="Ubuntu San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OPEN POSITIONS</a:t>
            </a:r>
            <a:endParaRPr b="1" sz="1500">
              <a:solidFill>
                <a:srgbClr val="E7EDF1"/>
              </a:solidFill>
              <a:latin typeface="Ubuntu Sans"/>
              <a:ea typeface="Ubuntu Sans"/>
              <a:cs typeface="Ubuntu Sans"/>
              <a:sym typeface="Ubuntu Sans"/>
            </a:endParaRPr>
          </a:p>
        </p:txBody>
      </p:sp>
      <p:sp>
        <p:nvSpPr>
          <p:cNvPr id="761" name="Google Shape;761;p35"/>
          <p:cNvSpPr txBox="1"/>
          <p:nvPr/>
        </p:nvSpPr>
        <p:spPr>
          <a:xfrm>
            <a:off x="965200" y="5041900"/>
            <a:ext cx="44451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rgbClr val="4DB8FF"/>
                </a:solidFill>
                <a:latin typeface="Fira Code"/>
                <a:ea typeface="Fira Code"/>
                <a:cs typeface="Fira Code"/>
                <a:sym typeface="Fira Code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sciber.careers.haileyhr.app</a:t>
            </a:r>
            <a:endParaRPr sz="900">
              <a:solidFill>
                <a:srgbClr val="4DB8FF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  <p:sp>
        <p:nvSpPr>
          <p:cNvPr id="762" name="Google Shape;762;p35"/>
          <p:cNvSpPr txBox="1"/>
          <p:nvPr/>
        </p:nvSpPr>
        <p:spPr>
          <a:xfrm>
            <a:off x="711200" y="5969000"/>
            <a:ext cx="49530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69B7C8"/>
                </a:solidFill>
                <a:latin typeface="Fira Code"/>
                <a:ea typeface="Fira Code"/>
                <a:cs typeface="Fira Code"/>
                <a:sym typeface="Fira Code"/>
              </a:rPr>
              <a:t>CLAES // KRYSSAR  +  CODEX</a:t>
            </a:r>
            <a:endParaRPr b="1" sz="900">
              <a:solidFill>
                <a:srgbClr val="69B7C8"/>
              </a:solidFill>
              <a:latin typeface="Fira Code"/>
              <a:ea typeface="Fira Code"/>
              <a:cs typeface="Fira Code"/>
              <a:sym typeface="Fira 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